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93" r:id="rId3"/>
    <p:sldId id="262" r:id="rId4"/>
    <p:sldId id="380" r:id="rId5"/>
    <p:sldId id="321" r:id="rId6"/>
    <p:sldId id="364" r:id="rId7"/>
    <p:sldId id="326" r:id="rId8"/>
    <p:sldId id="366" r:id="rId9"/>
    <p:sldId id="323" r:id="rId10"/>
    <p:sldId id="324" r:id="rId11"/>
    <p:sldId id="370" r:id="rId12"/>
    <p:sldId id="367" r:id="rId13"/>
    <p:sldId id="362" r:id="rId14"/>
    <p:sldId id="363" r:id="rId15"/>
    <p:sldId id="369" r:id="rId16"/>
    <p:sldId id="382" r:id="rId17"/>
    <p:sldId id="368" r:id="rId18"/>
    <p:sldId id="371" r:id="rId19"/>
    <p:sldId id="372" r:id="rId20"/>
    <p:sldId id="373" r:id="rId21"/>
    <p:sldId id="400" r:id="rId22"/>
    <p:sldId id="374" r:id="rId23"/>
    <p:sldId id="376" r:id="rId24"/>
    <p:sldId id="375" r:id="rId25"/>
    <p:sldId id="377" r:id="rId26"/>
    <p:sldId id="378" r:id="rId27"/>
    <p:sldId id="379" r:id="rId28"/>
    <p:sldId id="381" r:id="rId29"/>
    <p:sldId id="383" r:id="rId30"/>
    <p:sldId id="384" r:id="rId31"/>
    <p:sldId id="399" r:id="rId32"/>
    <p:sldId id="396" r:id="rId33"/>
    <p:sldId id="397" r:id="rId3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ssica McCaffre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9D20"/>
    <a:srgbClr val="FFFF00"/>
    <a:srgbClr val="0033CC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4" autoAdjust="0"/>
    <p:restoredTop sz="88136" autoAdjust="0"/>
  </p:normalViewPr>
  <p:slideViewPr>
    <p:cSldViewPr>
      <p:cViewPr varScale="1">
        <p:scale>
          <a:sx n="68" d="100"/>
          <a:sy n="68" d="100"/>
        </p:scale>
        <p:origin x="-12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fld id="{660AE92D-C5D8-43F8-A317-ED4651E2B9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F2C267-ACB0-4B4D-AF4E-135610721E91}" type="slidenum">
              <a:rPr lang="en-US"/>
              <a:pPr/>
              <a:t>1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baseline="0" dirty="0" smtClean="0"/>
              <a:t>ASP.MVC – How/Why</a:t>
            </a:r>
          </a:p>
          <a:p>
            <a:pPr>
              <a:buFontTx/>
              <a:buNone/>
            </a:pPr>
            <a:r>
              <a:rPr lang="en-US" baseline="0" dirty="0" smtClean="0"/>
              <a:t>Seen Web Forms View Engine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baseline="0" dirty="0" smtClean="0"/>
              <a:t>ASP.MVC – How/Why</a:t>
            </a:r>
          </a:p>
          <a:p>
            <a:pPr>
              <a:buFontTx/>
              <a:buNone/>
            </a:pPr>
            <a:r>
              <a:rPr lang="en-US" baseline="0" dirty="0" smtClean="0"/>
              <a:t>Seen Web Forms View Engine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HalvettLigh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>
              <a:lumMod val="95000"/>
            </a:schemeClr>
          </a:solidFill>
          <a:latin typeface="HalvettLigh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>
              <a:lumMod val="95000"/>
            </a:schemeClr>
          </a:solidFill>
          <a:latin typeface="HalvettLigh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>
              <a:lumMod val="95000"/>
            </a:schemeClr>
          </a:solidFill>
          <a:latin typeface="HalvettLigh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>
              <a:lumMod val="95000"/>
            </a:schemeClr>
          </a:solidFill>
          <a:latin typeface="HalvettLigh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>
              <a:lumMod val="95000"/>
            </a:schemeClr>
          </a:solidFill>
          <a:latin typeface="HalvettLigh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aacked.com/archive/2008/05/03/code-based-repeater-for-asp.net-mvc.aspx#6758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696200" cy="2667000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92D050"/>
                </a:solidFill>
              </a:rPr>
              <a:t>ASP.NET MVC w/ Spark View Engine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2800" dirty="0" smtClean="0"/>
              <a:t>Donn Felker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Independent Consultant 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| </a:t>
            </a:r>
            <a:r>
              <a:rPr lang="en-US" sz="2800" dirty="0" err="1" smtClean="0">
                <a:solidFill>
                  <a:schemeClr val="bg1">
                    <a:lumMod val="75000"/>
                  </a:schemeClr>
                </a:solidFill>
              </a:rPr>
              <a:t>Agilevent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Spark View Engine | </a:t>
            </a:r>
            <a:r>
              <a:rPr lang="en-US" sz="4000" dirty="0" smtClean="0">
                <a:solidFill>
                  <a:srgbClr val="92D050"/>
                </a:solidFill>
              </a:rPr>
              <a:t>HTML Dominates</a:t>
            </a:r>
            <a:endParaRPr lang="en-US" sz="4000" dirty="0">
              <a:solidFill>
                <a:srgbClr val="92D050"/>
              </a:solidFill>
            </a:endParaRPr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2057400"/>
            <a:ext cx="8839200" cy="255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4800" y="4648200"/>
            <a:ext cx="6432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bg1"/>
                </a:solidFill>
              </a:rPr>
              <a:t>Note: You get FREE Variables in Loops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042118"/>
            <a:ext cx="5678156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bg1"/>
                </a:solidFill>
              </a:rPr>
              <a:t> - </a:t>
            </a:r>
            <a:r>
              <a:rPr lang="en-US" b="0" dirty="0" err="1" smtClean="0">
                <a:solidFill>
                  <a:schemeClr val="bg1"/>
                </a:solidFill>
              </a:rPr>
              <a:t>pIndex</a:t>
            </a:r>
            <a:r>
              <a:rPr lang="en-US" b="0" dirty="0" smtClean="0">
                <a:solidFill>
                  <a:schemeClr val="bg1"/>
                </a:solidFill>
              </a:rPr>
              <a:t>, </a:t>
            </a:r>
            <a:r>
              <a:rPr lang="en-US" b="0" dirty="0" err="1" smtClean="0">
                <a:solidFill>
                  <a:schemeClr val="bg1"/>
                </a:solidFill>
              </a:rPr>
              <a:t>pCount</a:t>
            </a:r>
            <a:r>
              <a:rPr lang="en-US" b="0" dirty="0" smtClean="0">
                <a:solidFill>
                  <a:schemeClr val="bg1"/>
                </a:solidFill>
              </a:rPr>
              <a:t>, </a:t>
            </a:r>
            <a:r>
              <a:rPr lang="en-US" b="0" dirty="0" err="1" smtClean="0">
                <a:solidFill>
                  <a:schemeClr val="bg1"/>
                </a:solidFill>
              </a:rPr>
              <a:t>pIsFirst</a:t>
            </a:r>
            <a:r>
              <a:rPr lang="en-US" b="0" dirty="0" smtClean="0">
                <a:solidFill>
                  <a:schemeClr val="bg1"/>
                </a:solidFill>
              </a:rPr>
              <a:t>, </a:t>
            </a:r>
            <a:r>
              <a:rPr lang="en-US" b="0" dirty="0" err="1" smtClean="0">
                <a:solidFill>
                  <a:schemeClr val="bg1"/>
                </a:solidFill>
              </a:rPr>
              <a:t>pIsLast</a:t>
            </a:r>
            <a:endParaRPr lang="en-US" b="0" dirty="0" smtClean="0">
              <a:solidFill>
                <a:schemeClr val="bg1"/>
              </a:solidFill>
            </a:endParaRPr>
          </a:p>
          <a:p>
            <a:pPr algn="l"/>
            <a:r>
              <a:rPr lang="en-US" b="0" dirty="0" smtClean="0">
                <a:solidFill>
                  <a:schemeClr val="bg1"/>
                </a:solidFill>
              </a:rPr>
              <a:t>- Locally scoped within elements</a:t>
            </a:r>
          </a:p>
          <a:p>
            <a:pPr>
              <a:buFont typeface="Arial" pitchFamily="34" charset="0"/>
              <a:buChar char="•"/>
            </a:pPr>
            <a:endParaRPr lang="en-US" b="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Spark Basics</a:t>
            </a:r>
            <a:endParaRPr lang="en-US" sz="4000" dirty="0">
              <a:solidFill>
                <a:srgbClr val="139D2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1524000"/>
            <a:ext cx="73914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Settings</a:t>
            </a:r>
            <a:r>
              <a:rPr lang="en-US" b="0" dirty="0" smtClean="0"/>
              <a:t>	</a:t>
            </a:r>
            <a:r>
              <a:rPr lang="en-US" b="0" dirty="0" err="1" smtClean="0">
                <a:solidFill>
                  <a:srgbClr val="92D050"/>
                </a:solidFill>
              </a:rPr>
              <a:t>web.config</a:t>
            </a:r>
            <a:endParaRPr lang="en-US" b="0" dirty="0" smtClean="0">
              <a:solidFill>
                <a:srgbClr val="92D050"/>
              </a:solidFill>
            </a:endParaRPr>
          </a:p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View and layout files</a:t>
            </a:r>
            <a:r>
              <a:rPr lang="en-US" b="0" dirty="0" smtClean="0"/>
              <a:t>	</a:t>
            </a:r>
            <a:r>
              <a:rPr lang="en-US" b="0" dirty="0" smtClean="0">
                <a:solidFill>
                  <a:srgbClr val="92D050"/>
                </a:solidFill>
              </a:rPr>
              <a:t>*.spark</a:t>
            </a:r>
          </a:p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Output expressions </a:t>
            </a:r>
            <a:r>
              <a:rPr lang="en-US" b="0" dirty="0" smtClean="0"/>
              <a:t>	</a:t>
            </a:r>
            <a:r>
              <a:rPr lang="en-US" b="0" dirty="0" smtClean="0">
                <a:solidFill>
                  <a:srgbClr val="92D050"/>
                </a:solidFill>
              </a:rPr>
              <a:t>${…}</a:t>
            </a:r>
          </a:p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Output html*</a:t>
            </a:r>
            <a:r>
              <a:rPr lang="en-US" b="0" dirty="0" smtClean="0"/>
              <a:t>	</a:t>
            </a:r>
            <a:r>
              <a:rPr lang="en-US" b="0" dirty="0" smtClean="0">
                <a:solidFill>
                  <a:srgbClr val="92D050"/>
                </a:solidFill>
              </a:rPr>
              <a:t>!{…}</a:t>
            </a:r>
          </a:p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Inline code statements </a:t>
            </a:r>
            <a:r>
              <a:rPr lang="en-US" b="0" dirty="0" smtClean="0"/>
              <a:t>	</a:t>
            </a:r>
            <a:r>
              <a:rPr lang="en-US" b="0" dirty="0" smtClean="0">
                <a:solidFill>
                  <a:srgbClr val="92D050"/>
                </a:solidFill>
              </a:rPr>
              <a:t>#...;</a:t>
            </a:r>
          </a:p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Conditional attributes</a:t>
            </a:r>
            <a:r>
              <a:rPr lang="en-US" b="0" dirty="0" smtClean="0"/>
              <a:t>	</a:t>
            </a:r>
            <a:r>
              <a:rPr lang="en-US" b="0" dirty="0" err="1" smtClean="0">
                <a:solidFill>
                  <a:srgbClr val="92D050"/>
                </a:solidFill>
              </a:rPr>
              <a:t>foo</a:t>
            </a:r>
            <a:r>
              <a:rPr lang="en-US" b="0" dirty="0" smtClean="0">
                <a:solidFill>
                  <a:srgbClr val="92D050"/>
                </a:solidFill>
              </a:rPr>
              <a:t>=“bar?{…}”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35995" y="5943600"/>
            <a:ext cx="5538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0" dirty="0" smtClean="0">
                <a:solidFill>
                  <a:schemeClr val="bg1"/>
                </a:solidFill>
              </a:rPr>
              <a:t>* Needed when &lt;pages </a:t>
            </a:r>
            <a:r>
              <a:rPr lang="en-US" sz="1800" b="0" dirty="0" err="1" smtClean="0">
                <a:solidFill>
                  <a:schemeClr val="bg1"/>
                </a:solidFill>
              </a:rPr>
              <a:t>automaticencoding</a:t>
            </a:r>
            <a:r>
              <a:rPr lang="en-US" sz="1800" b="0" dirty="0" smtClean="0">
                <a:solidFill>
                  <a:schemeClr val="bg1"/>
                </a:solidFill>
              </a:rPr>
              <a:t>=“true”/&gt; </a:t>
            </a:r>
            <a:endParaRPr lang="en-US" sz="1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Accessing Data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2895600" y="3200400"/>
            <a:ext cx="2989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err="1" smtClean="0">
                <a:solidFill>
                  <a:srgbClr val="92D050"/>
                </a:solidFill>
              </a:rPr>
              <a:t>ViewData</a:t>
            </a:r>
            <a:r>
              <a:rPr lang="en-US" b="0" dirty="0" smtClean="0">
                <a:solidFill>
                  <a:schemeClr val="bg1"/>
                </a:solidFill>
              </a:rPr>
              <a:t> | </a:t>
            </a:r>
            <a:r>
              <a:rPr lang="en-US" b="0" dirty="0" smtClean="0">
                <a:solidFill>
                  <a:srgbClr val="92D050"/>
                </a:solidFill>
              </a:rPr>
              <a:t>Model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Accessing Data | </a:t>
            </a:r>
            <a:r>
              <a:rPr lang="en-US" sz="4000" dirty="0" err="1" smtClean="0">
                <a:solidFill>
                  <a:srgbClr val="92D050"/>
                </a:solidFill>
              </a:rPr>
              <a:t>ViewData</a:t>
            </a:r>
            <a:endParaRPr lang="en-US" sz="4000" dirty="0">
              <a:solidFill>
                <a:srgbClr val="92D050"/>
              </a:solidFill>
            </a:endParaRPr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90800"/>
            <a:ext cx="8077200" cy="169559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13716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buAutoNum type="arabicPeriod"/>
            </a:pPr>
            <a:r>
              <a:rPr lang="en-US" sz="2400" b="0" dirty="0" err="1" smtClean="0">
                <a:solidFill>
                  <a:schemeClr val="bg1"/>
                </a:solidFill>
              </a:rPr>
              <a:t>ViewData</a:t>
            </a:r>
            <a:r>
              <a:rPr lang="en-US" sz="2400" b="0" dirty="0" smtClean="0">
                <a:solidFill>
                  <a:schemeClr val="bg1"/>
                </a:solidFill>
              </a:rPr>
              <a:t> Dictionary </a:t>
            </a:r>
          </a:p>
          <a:p>
            <a:pPr marL="514350" indent="-514350" algn="l">
              <a:buAutoNum type="arabicPeriod"/>
            </a:pPr>
            <a:r>
              <a:rPr lang="en-US" sz="2400" b="0" dirty="0" smtClean="0">
                <a:solidFill>
                  <a:schemeClr val="bg1"/>
                </a:solidFill>
              </a:rPr>
              <a:t>Strongly Typed Property </a:t>
            </a:r>
            <a:r>
              <a:rPr lang="en-US" sz="2400" b="0" dirty="0" err="1" smtClean="0">
                <a:solidFill>
                  <a:schemeClr val="bg1"/>
                </a:solidFill>
              </a:rPr>
              <a:t>Accessor</a:t>
            </a:r>
            <a:endParaRPr lang="en-US" sz="2400" b="0" dirty="0" smtClean="0">
              <a:solidFill>
                <a:schemeClr val="bg1"/>
              </a:solidFill>
            </a:endParaRPr>
          </a:p>
          <a:p>
            <a:pPr algn="l"/>
            <a:endParaRPr lang="en-US" sz="2400" b="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4876800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Output: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4114800"/>
            <a:ext cx="5410200" cy="231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Accessing Data | </a:t>
            </a:r>
            <a:r>
              <a:rPr lang="en-US" sz="4000" dirty="0" smtClean="0">
                <a:solidFill>
                  <a:srgbClr val="92D050"/>
                </a:solidFill>
              </a:rPr>
              <a:t>Models</a:t>
            </a:r>
            <a:endParaRPr lang="en-US" sz="4000" dirty="0">
              <a:solidFill>
                <a:srgbClr val="92D050"/>
              </a:solidFill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209800"/>
            <a:ext cx="9144000" cy="833569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600" y="4572000"/>
            <a:ext cx="168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Outputs: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3809999"/>
            <a:ext cx="5330876" cy="142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Inline Code</a:t>
            </a:r>
            <a:endParaRPr lang="en-US" sz="4000" dirty="0">
              <a:solidFill>
                <a:srgbClr val="139D2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676400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0" dirty="0" smtClean="0">
                <a:solidFill>
                  <a:schemeClr val="bg1"/>
                </a:solidFill>
              </a:rPr>
              <a:t>Escape to C# with ‘#’ operator</a:t>
            </a:r>
          </a:p>
          <a:p>
            <a:pPr algn="l"/>
            <a:endParaRPr lang="en-US" sz="2400" b="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4572000"/>
            <a:ext cx="168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Outputs: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724400"/>
            <a:ext cx="6508373" cy="92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813" y="2209800"/>
            <a:ext cx="8859187" cy="212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Inline Code Cont.</a:t>
            </a:r>
            <a:endParaRPr lang="en-US" sz="4000" dirty="0">
              <a:solidFill>
                <a:srgbClr val="139D2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525" y="1143000"/>
            <a:ext cx="83629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600" y="4572000"/>
            <a:ext cx="168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Outputs: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4419600"/>
            <a:ext cx="2163580" cy="1989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Demo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2286000" y="3124200"/>
            <a:ext cx="49407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rgbClr val="92D050"/>
                </a:solidFill>
              </a:rPr>
              <a:t>Accessing Data </a:t>
            </a:r>
            <a:r>
              <a:rPr lang="en-US" b="0" dirty="0" smtClean="0">
                <a:solidFill>
                  <a:schemeClr val="bg1"/>
                </a:solidFill>
              </a:rPr>
              <a:t>|</a:t>
            </a:r>
            <a:r>
              <a:rPr lang="en-US" b="0" dirty="0" smtClean="0">
                <a:solidFill>
                  <a:srgbClr val="92D050"/>
                </a:solidFill>
              </a:rPr>
              <a:t> Inline Code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Conditionals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2667000" y="3124200"/>
            <a:ext cx="36147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rgbClr val="92D050"/>
                </a:solidFill>
              </a:rPr>
              <a:t>If</a:t>
            </a:r>
            <a:r>
              <a:rPr lang="en-US" b="0" dirty="0" smtClean="0">
                <a:solidFill>
                  <a:schemeClr val="bg1"/>
                </a:solidFill>
              </a:rPr>
              <a:t>   |  </a:t>
            </a:r>
            <a:r>
              <a:rPr lang="en-US" b="0" dirty="0" smtClean="0">
                <a:solidFill>
                  <a:srgbClr val="92D050"/>
                </a:solidFill>
              </a:rPr>
              <a:t>Test</a:t>
            </a:r>
            <a:r>
              <a:rPr lang="en-US" b="0" dirty="0" smtClean="0">
                <a:solidFill>
                  <a:schemeClr val="bg1"/>
                </a:solidFill>
              </a:rPr>
              <a:t>  |  </a:t>
            </a:r>
            <a:r>
              <a:rPr lang="en-US" b="0" dirty="0" smtClean="0">
                <a:solidFill>
                  <a:srgbClr val="92D050"/>
                </a:solidFill>
              </a:rPr>
              <a:t>Attributes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If / Else</a:t>
            </a:r>
            <a:endParaRPr lang="en-US" sz="4000" dirty="0">
              <a:solidFill>
                <a:srgbClr val="139D2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19200"/>
            <a:ext cx="881081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4648200"/>
            <a:ext cx="2409825" cy="1400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09800" y="3962400"/>
            <a:ext cx="3124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Output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28600" y="1295400"/>
            <a:ext cx="86868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Donn Felker |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Ind.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Consultant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Agilevent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19200" y="2057400"/>
            <a:ext cx="70866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85000"/>
                    <a:lumOff val="1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donn@donnfelker.com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85000"/>
                    <a:lumOff val="1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[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[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email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]</a:t>
            </a:r>
          </a:p>
          <a:p>
            <a:pPr lvl="0" algn="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3200" b="0" dirty="0" smtClean="0">
                <a:solidFill>
                  <a:schemeClr val="tx1">
                    <a:lumMod val="65000"/>
                  </a:schemeClr>
                </a:solidFill>
                <a:latin typeface="HalvettLight" pitchFamily="2" charset="0"/>
              </a:rPr>
              <a:t> </a:t>
            </a:r>
            <a:r>
              <a:rPr lang="en-US" sz="3200" b="0" dirty="0" smtClean="0">
                <a:solidFill>
                  <a:schemeClr val="bg1">
                    <a:lumMod val="95000"/>
                  </a:schemeClr>
                </a:solidFill>
                <a:latin typeface="HalvettLight" pitchFamily="2" charset="0"/>
              </a:rPr>
              <a:t>blog.donnfelker.com   </a:t>
            </a:r>
            <a:r>
              <a:rPr lang="en-US" sz="3200" b="0" dirty="0" smtClean="0">
                <a:solidFill>
                  <a:schemeClr val="tx1">
                    <a:lumMod val="65000"/>
                  </a:schemeClr>
                </a:solidFill>
                <a:latin typeface="HalvettLight" pitchFamily="2" charset="0"/>
              </a:rPr>
              <a:t> </a:t>
            </a:r>
            <a:r>
              <a:rPr lang="en-US" sz="3200" b="0" dirty="0" smtClean="0">
                <a:solidFill>
                  <a:schemeClr val="bg1">
                    <a:lumMod val="95000"/>
                  </a:schemeClr>
                </a:solidFill>
                <a:latin typeface="HalvettLight" pitchFamily="2" charset="0"/>
              </a:rPr>
              <a:t>[</a:t>
            </a:r>
            <a:r>
              <a:rPr lang="en-US" sz="3200" b="0" dirty="0" smtClean="0">
                <a:solidFill>
                  <a:srgbClr val="92D050"/>
                </a:solidFill>
                <a:latin typeface="HalvettLight" pitchFamily="2" charset="0"/>
              </a:rPr>
              <a:t>blog</a:t>
            </a:r>
            <a:r>
              <a:rPr lang="en-US" sz="3200" b="0" dirty="0" smtClean="0">
                <a:solidFill>
                  <a:schemeClr val="bg1">
                    <a:lumMod val="95000"/>
                  </a:schemeClr>
                </a:solidFill>
                <a:latin typeface="HalvettLight" pitchFamily="2" charset="0"/>
              </a:rPr>
              <a:t>]</a:t>
            </a:r>
          </a:p>
          <a:p>
            <a:pPr lvl="0" algn="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3200" b="0" dirty="0" smtClean="0">
                <a:solidFill>
                  <a:schemeClr val="bg1">
                    <a:lumMod val="95000"/>
                  </a:schemeClr>
                </a:solidFill>
                <a:latin typeface="HalvettLight" pitchFamily="2" charset="0"/>
              </a:rPr>
              <a:t>                  @</a:t>
            </a:r>
            <a:r>
              <a:rPr lang="en-US" sz="3200" b="0" dirty="0" err="1" smtClean="0">
                <a:solidFill>
                  <a:schemeClr val="bg1">
                    <a:lumMod val="95000"/>
                  </a:schemeClr>
                </a:solidFill>
                <a:latin typeface="HalvettLight" pitchFamily="2" charset="0"/>
              </a:rPr>
              <a:t>donnfelker</a:t>
            </a:r>
            <a:r>
              <a:rPr lang="en-US" sz="3200" b="0" dirty="0" smtClean="0">
                <a:solidFill>
                  <a:schemeClr val="bg1">
                    <a:lumMod val="95000"/>
                  </a:schemeClr>
                </a:solidFill>
                <a:latin typeface="HalvettLight" pitchFamily="2" charset="0"/>
              </a:rPr>
              <a:t> [</a:t>
            </a:r>
            <a:r>
              <a:rPr lang="en-US" sz="3200" b="0" dirty="0" smtClean="0">
                <a:solidFill>
                  <a:srgbClr val="92D050"/>
                </a:solidFill>
                <a:latin typeface="HalvettLight" pitchFamily="2" charset="0"/>
              </a:rPr>
              <a:t>twitter</a:t>
            </a:r>
            <a:r>
              <a:rPr lang="en-US" sz="3200" b="0" dirty="0" smtClean="0">
                <a:solidFill>
                  <a:schemeClr val="bg1">
                    <a:lumMod val="95000"/>
                  </a:schemeClr>
                </a:solidFill>
                <a:latin typeface="HalvettLight" pitchFamily="2" charset="0"/>
              </a:rPr>
              <a:t>]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000" y="2568575"/>
            <a:ext cx="8153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86332" y="423203"/>
            <a:ext cx="19800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About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19400" y="3733800"/>
            <a:ext cx="27446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l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Involvement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4267200"/>
            <a:ext cx="85344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0" dirty="0" smtClean="0">
                <a:solidFill>
                  <a:schemeClr val="bg1">
                    <a:lumMod val="95000"/>
                  </a:schemeClr>
                </a:solidFill>
                <a:latin typeface="HalvettLight" pitchFamily="2" charset="0"/>
              </a:rPr>
              <a:t>ASP Insider | </a:t>
            </a:r>
            <a:r>
              <a:rPr lang="en-US" sz="24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HalvettLight" pitchFamily="2" charset="0"/>
              </a:rPr>
              <a:t>MCTS, MCP </a:t>
            </a:r>
            <a:r>
              <a:rPr lang="en-US" sz="2400" b="0" dirty="0" smtClean="0">
                <a:solidFill>
                  <a:schemeClr val="bg1">
                    <a:lumMod val="95000"/>
                  </a:schemeClr>
                </a:solidFill>
                <a:latin typeface="HalvettLight" pitchFamily="2" charset="0"/>
              </a:rPr>
              <a:t>|</a:t>
            </a:r>
            <a:r>
              <a:rPr lang="en-US" sz="2400" b="0" dirty="0" smtClean="0">
                <a:solidFill>
                  <a:srgbClr val="92D050"/>
                </a:solidFill>
                <a:latin typeface="HalvettLight" pitchFamily="2" charset="0"/>
              </a:rPr>
              <a:t> Scrum Master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0" dirty="0" smtClean="0">
                <a:solidFill>
                  <a:schemeClr val="bg1">
                    <a:lumMod val="95000"/>
                  </a:schemeClr>
                </a:solidFill>
                <a:latin typeface="HalvettLight" pitchFamily="2" charset="0"/>
              </a:rPr>
              <a:t>Twin Cities Dev. Guild | </a:t>
            </a:r>
            <a:r>
              <a:rPr lang="en-US" sz="2400" b="0" dirty="0" smtClean="0">
                <a:solidFill>
                  <a:srgbClr val="92D050"/>
                </a:solidFill>
                <a:latin typeface="HalvettLight" pitchFamily="2" charset="0"/>
              </a:rPr>
              <a:t>TwinCitiesDevelopersGuild.com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Twin Cities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GiveCamp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|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TwinCitiesGiveCamp.org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0" dirty="0" smtClean="0">
                <a:solidFill>
                  <a:schemeClr val="bg1">
                    <a:lumMod val="95000"/>
                  </a:schemeClr>
                </a:solidFill>
                <a:latin typeface="HalvettLight" pitchFamily="2" charset="0"/>
              </a:rPr>
              <a:t>Twin Cities Pragmatic Beer | </a:t>
            </a:r>
            <a:r>
              <a:rPr lang="en-US" sz="2400" b="0" dirty="0" smtClean="0">
                <a:solidFill>
                  <a:srgbClr val="92D050"/>
                </a:solidFill>
                <a:latin typeface="HalvettLight" pitchFamily="2" charset="0"/>
              </a:rPr>
              <a:t>TwinCitiesPragmaticBeer.com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Test</a:t>
            </a:r>
            <a:endParaRPr lang="en-US" sz="4000" dirty="0">
              <a:solidFill>
                <a:srgbClr val="139D2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905000"/>
            <a:ext cx="8757501" cy="251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0" y="4648200"/>
            <a:ext cx="3124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Output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4648200"/>
            <a:ext cx="2733675" cy="136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Inline If</a:t>
            </a:r>
            <a:endParaRPr lang="en-US" sz="4000" dirty="0">
              <a:solidFill>
                <a:srgbClr val="139D2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4648200"/>
            <a:ext cx="3124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Output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4724400"/>
            <a:ext cx="46767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905000"/>
            <a:ext cx="8305800" cy="85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Attribute Conditionals</a:t>
            </a:r>
            <a:endParaRPr lang="en-US" sz="4000" dirty="0">
              <a:solidFill>
                <a:srgbClr val="139D2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74" y="2286000"/>
            <a:ext cx="9118626" cy="182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209800" y="3962400"/>
            <a:ext cx="3124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Output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4648200"/>
            <a:ext cx="3314700" cy="148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Looping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3733800" y="3124200"/>
            <a:ext cx="1385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err="1" smtClean="0">
                <a:solidFill>
                  <a:srgbClr val="92D050"/>
                </a:solidFill>
              </a:rPr>
              <a:t>foreach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Looping (for each)</a:t>
            </a:r>
            <a:endParaRPr lang="en-US" sz="4000" dirty="0">
              <a:solidFill>
                <a:srgbClr val="139D2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837247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Looping (output)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057400"/>
            <a:ext cx="9332643" cy="234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Demo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2438400" y="3200400"/>
            <a:ext cx="3886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rgbClr val="92D050"/>
                </a:solidFill>
              </a:rPr>
              <a:t>Conditionals</a:t>
            </a:r>
            <a:r>
              <a:rPr lang="en-US" b="0" dirty="0" smtClean="0">
                <a:solidFill>
                  <a:srgbClr val="139D20"/>
                </a:solidFill>
              </a:rPr>
              <a:t> </a:t>
            </a:r>
            <a:r>
              <a:rPr lang="en-US" b="0" dirty="0" smtClean="0">
                <a:solidFill>
                  <a:schemeClr val="bg1"/>
                </a:solidFill>
              </a:rPr>
              <a:t>|</a:t>
            </a:r>
            <a:r>
              <a:rPr lang="en-US" b="0" dirty="0" smtClean="0">
                <a:solidFill>
                  <a:srgbClr val="139D20"/>
                </a:solidFill>
              </a:rPr>
              <a:t> </a:t>
            </a:r>
            <a:r>
              <a:rPr lang="en-US" b="0" dirty="0" smtClean="0">
                <a:solidFill>
                  <a:srgbClr val="92D050"/>
                </a:solidFill>
              </a:rPr>
              <a:t>Looping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Setting up Spark </a:t>
            </a:r>
            <a:endParaRPr lang="en-US" sz="4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b="1" dirty="0" smtClean="0"/>
              <a:t>The Bits</a:t>
            </a:r>
            <a:endParaRPr lang="en-US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0" y="1981200"/>
            <a:ext cx="8915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1200150" lvl="1" indent="-742950" algn="l">
              <a:spcBef>
                <a:spcPct val="0"/>
              </a:spcBef>
              <a:buFont typeface="+mj-lt"/>
              <a:buAutoNum type="arabicPeriod"/>
            </a:pPr>
            <a:endParaRPr lang="en-US" sz="3600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1200150" lvl="1" indent="-742950" algn="l">
              <a:spcBef>
                <a:spcPct val="0"/>
              </a:spcBef>
              <a:buFont typeface="+mj-lt"/>
              <a:buAutoNum type="arabicPeriod"/>
            </a:pPr>
            <a:r>
              <a:rPr lang="en-US" sz="36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Binaries </a:t>
            </a:r>
            <a:r>
              <a:rPr lang="en-US" sz="3600" b="0" kern="0" dirty="0" smtClean="0">
                <a:solidFill>
                  <a:schemeClr val="bg1"/>
                </a:solidFill>
              </a:rPr>
              <a:t>sparkviewengine.com</a:t>
            </a:r>
          </a:p>
          <a:p>
            <a:pPr marL="1657350" lvl="2" indent="-742950" algn="l">
              <a:spcBef>
                <a:spcPct val="0"/>
              </a:spcBef>
              <a:buFont typeface="Arial" pitchFamily="34" charset="0"/>
              <a:buChar char="•"/>
            </a:pPr>
            <a:r>
              <a:rPr lang="en-US" b="0" kern="0" dirty="0" smtClean="0">
                <a:solidFill>
                  <a:srgbClr val="92D050"/>
                </a:solidFill>
              </a:rPr>
              <a:t>Spark.dll + </a:t>
            </a:r>
            <a:r>
              <a:rPr lang="en-US" b="0" kern="0" dirty="0" err="1" smtClean="0">
                <a:solidFill>
                  <a:srgbClr val="92D050"/>
                </a:solidFill>
              </a:rPr>
              <a:t>Spark.Web.Mvc.dll</a:t>
            </a:r>
            <a:endParaRPr lang="en-US" b="0" kern="0" dirty="0" smtClean="0">
              <a:solidFill>
                <a:srgbClr val="92D050"/>
              </a:solidFill>
            </a:endParaRPr>
          </a:p>
          <a:p>
            <a:pPr marL="1200150" lvl="1" indent="-742950" algn="l">
              <a:spcBef>
                <a:spcPct val="0"/>
              </a:spcBef>
              <a:buFont typeface="+mj-lt"/>
              <a:buAutoNum type="arabicPeriod"/>
            </a:pPr>
            <a:endParaRPr lang="en-US" sz="3600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1200150" lvl="1" indent="-742950" algn="l">
              <a:spcBef>
                <a:spcPct val="0"/>
              </a:spcBef>
              <a:buFont typeface="+mj-lt"/>
              <a:buAutoNum type="arabicPeriod"/>
            </a:pPr>
            <a:r>
              <a:rPr lang="en-US" sz="3600" b="0" kern="0" dirty="0" smtClean="0">
                <a:solidFill>
                  <a:schemeClr val="bg1"/>
                </a:solidFill>
              </a:rPr>
              <a:t>Register Spark</a:t>
            </a:r>
          </a:p>
          <a:p>
            <a:pPr lvl="2" algn="l">
              <a:spcBef>
                <a:spcPct val="0"/>
              </a:spcBef>
              <a:buFont typeface="Arial" pitchFamily="34" charset="0"/>
              <a:buChar char="•"/>
            </a:pPr>
            <a:r>
              <a:rPr lang="en-US" sz="36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</a:t>
            </a:r>
            <a:r>
              <a:rPr lang="en-US" b="0" kern="0" dirty="0" err="1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SparkEngineStarter.RegisterViewEngine</a:t>
            </a: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();</a:t>
            </a:r>
          </a:p>
          <a:p>
            <a:pPr lvl="1" algn="l">
              <a:spcBef>
                <a:spcPct val="0"/>
              </a:spcBef>
            </a:pPr>
            <a:endParaRPr lang="en-US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1" algn="l">
              <a:spcBef>
                <a:spcPct val="0"/>
              </a:spcBef>
            </a:pPr>
            <a:r>
              <a:rPr lang="en-US" sz="36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Migrating from MVC to Spark</a:t>
            </a:r>
          </a:p>
          <a:p>
            <a:pPr lvl="2" algn="l">
              <a:spcBef>
                <a:spcPct val="0"/>
              </a:spcBef>
            </a:pP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Optional: Rename .</a:t>
            </a:r>
            <a:r>
              <a:rPr lang="en-US" b="0" kern="0" dirty="0" err="1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as?x</a:t>
            </a: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 to .spark </a:t>
            </a:r>
          </a:p>
          <a:p>
            <a:pPr lvl="1">
              <a:spcBef>
                <a:spcPct val="0"/>
              </a:spcBef>
            </a:pPr>
            <a:endParaRPr lang="en-US" sz="3600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</a:pPr>
            <a:endParaRPr lang="en-US" sz="3600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381000"/>
            <a:ext cx="43434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File System</a:t>
            </a:r>
            <a:endParaRPr lang="en-US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352800"/>
            <a:ext cx="2121578" cy="80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609600"/>
            <a:ext cx="25336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038600" y="1752600"/>
            <a:ext cx="396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 ASP.NET MVC Application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 Add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References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b="1" dirty="0" smtClean="0"/>
              <a:t>Assumptions</a:t>
            </a:r>
            <a:endParaRPr lang="en-US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0" y="1981200"/>
            <a:ext cx="8915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1">
              <a:spcBef>
                <a:spcPct val="0"/>
              </a:spcBef>
            </a:pPr>
            <a:r>
              <a:rPr lang="en-US" sz="36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You are Familiar with ASP.NET MVC</a:t>
            </a:r>
          </a:p>
          <a:p>
            <a:pPr lvl="1">
              <a:spcBef>
                <a:spcPct val="0"/>
              </a:spcBef>
            </a:pPr>
            <a:r>
              <a:rPr lang="en-US" sz="1800" b="0" kern="0" dirty="0" smtClean="0">
                <a:solidFill>
                  <a:srgbClr val="92D050"/>
                </a:solidFill>
              </a:rPr>
              <a:t>(This is </a:t>
            </a:r>
            <a:r>
              <a:rPr lang="en-US" sz="1800" kern="0" dirty="0" smtClean="0">
                <a:solidFill>
                  <a:srgbClr val="92D050"/>
                </a:solidFill>
              </a:rPr>
              <a:t>NOT </a:t>
            </a:r>
            <a:r>
              <a:rPr lang="en-US" sz="1800" b="0" kern="0" dirty="0" smtClean="0">
                <a:solidFill>
                  <a:srgbClr val="92D050"/>
                </a:solidFill>
              </a:rPr>
              <a:t>An Intro to ASP.NET MVC)</a:t>
            </a:r>
          </a:p>
          <a:p>
            <a:pPr lvl="1">
              <a:spcBef>
                <a:spcPct val="0"/>
              </a:spcBef>
            </a:pPr>
            <a:endParaRPr lang="en-US" sz="3600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</a:pPr>
            <a:r>
              <a:rPr kumimoji="0" lang="en-US" sz="3600" b="0" i="0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Under the Hood (view) Stays The Same</a:t>
            </a:r>
            <a:endParaRPr kumimoji="0" lang="en-US" sz="3600" b="0" i="0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Registering Spark</a:t>
            </a:r>
            <a:endParaRPr lang="en-US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0"/>
            <a:ext cx="8737530" cy="1662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Demo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3048000" y="3200400"/>
            <a:ext cx="2901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rgbClr val="92D050"/>
                </a:solidFill>
              </a:rPr>
              <a:t>Setting Up Spark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But There’s More … 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381000" y="13716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Partials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/ Organizing Content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Pre-Compilation </a:t>
            </a:r>
          </a:p>
          <a:p>
            <a:pPr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b="0" kern="0" dirty="0" smtClean="0">
                <a:solidFill>
                  <a:schemeClr val="bg1"/>
                </a:solidFill>
              </a:rPr>
              <a:t>Acceptance Testing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Output Caching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JavaScript View Result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Pdf</a:t>
            </a: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View Result (through </a:t>
            </a:r>
            <a:r>
              <a:rPr lang="en-US" b="0" kern="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iTextSharp</a:t>
            </a: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Modularity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IronPython</a:t>
            </a:r>
            <a:endParaRPr lang="en-US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IronRuby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Supports </a:t>
            </a:r>
            <a:r>
              <a:rPr lang="en-US" b="0" kern="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MonoRail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Can be used as a General </a:t>
            </a:r>
            <a:r>
              <a:rPr lang="en-US" b="0" kern="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Templating</a:t>
            </a: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Language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Custom View Folders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And much more …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5867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(Examples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are in the samples that come with the </a:t>
            </a:r>
            <a:r>
              <a:rPr kumimoji="0" lang="en-US" sz="1600" b="0" i="0" u="none" strike="noStrike" kern="0" cap="none" spc="0" normalizeH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dll’s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62000" y="12954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Donn Felker |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Ind. Consultant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Agilevent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2057400"/>
            <a:ext cx="70866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   donn@donnfelker.com  [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email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]</a:t>
            </a:r>
          </a:p>
          <a:p>
            <a:pPr lvl="0" algn="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3200" b="0" dirty="0" smtClean="0">
                <a:solidFill>
                  <a:schemeClr val="tx1">
                    <a:lumMod val="65000"/>
                  </a:schemeClr>
                </a:solidFill>
                <a:latin typeface="HalvettLight" pitchFamily="2" charset="0"/>
              </a:rPr>
              <a:t> </a:t>
            </a:r>
            <a:r>
              <a:rPr lang="en-US" sz="3200" b="0" dirty="0" smtClean="0">
                <a:solidFill>
                  <a:schemeClr val="bg1"/>
                </a:solidFill>
                <a:latin typeface="HalvettLight" pitchFamily="2" charset="0"/>
              </a:rPr>
              <a:t>blog.donnfelker.com   </a:t>
            </a:r>
            <a:r>
              <a:rPr lang="en-US" sz="3200" b="0" dirty="0" smtClean="0">
                <a:solidFill>
                  <a:schemeClr val="tx1">
                    <a:lumMod val="65000"/>
                  </a:schemeClr>
                </a:solidFill>
                <a:latin typeface="HalvettLight" pitchFamily="2" charset="0"/>
              </a:rPr>
              <a:t> </a:t>
            </a:r>
            <a:r>
              <a:rPr lang="en-US" sz="3200" b="0" dirty="0" smtClean="0">
                <a:solidFill>
                  <a:schemeClr val="bg1"/>
                </a:solidFill>
                <a:latin typeface="HalvettLight" pitchFamily="2" charset="0"/>
              </a:rPr>
              <a:t>[</a:t>
            </a:r>
            <a:r>
              <a:rPr lang="en-US" sz="3200" b="0" dirty="0" smtClean="0">
                <a:solidFill>
                  <a:srgbClr val="92D050"/>
                </a:solidFill>
                <a:latin typeface="HalvettLight" pitchFamily="2" charset="0"/>
              </a:rPr>
              <a:t>blog</a:t>
            </a:r>
            <a:r>
              <a:rPr lang="en-US" sz="3200" b="0" dirty="0" smtClean="0">
                <a:solidFill>
                  <a:schemeClr val="bg1"/>
                </a:solidFill>
                <a:latin typeface="HalvettLight" pitchFamily="2" charset="0"/>
              </a:rPr>
              <a:t>]</a:t>
            </a:r>
          </a:p>
          <a:p>
            <a:pPr lvl="0" algn="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3200" b="0" dirty="0" smtClean="0">
                <a:solidFill>
                  <a:schemeClr val="bg1"/>
                </a:solidFill>
                <a:latin typeface="HalvettLight" pitchFamily="2" charset="0"/>
              </a:rPr>
              <a:t>                  @</a:t>
            </a:r>
            <a:r>
              <a:rPr lang="en-US" sz="3200" b="0" dirty="0" err="1" smtClean="0">
                <a:solidFill>
                  <a:schemeClr val="bg1"/>
                </a:solidFill>
                <a:latin typeface="HalvettLight" pitchFamily="2" charset="0"/>
              </a:rPr>
              <a:t>donnfelker</a:t>
            </a:r>
            <a:r>
              <a:rPr lang="en-US" sz="3200" b="0" dirty="0" smtClean="0">
                <a:solidFill>
                  <a:schemeClr val="bg1"/>
                </a:solidFill>
                <a:latin typeface="HalvettLight" pitchFamily="2" charset="0"/>
              </a:rPr>
              <a:t> [</a:t>
            </a:r>
            <a:r>
              <a:rPr lang="en-US" sz="3200" b="0" dirty="0" smtClean="0">
                <a:solidFill>
                  <a:srgbClr val="92D050"/>
                </a:solidFill>
                <a:latin typeface="HalvettLight" pitchFamily="2" charset="0"/>
              </a:rPr>
              <a:t>twitter</a:t>
            </a:r>
            <a:r>
              <a:rPr lang="en-US" sz="3200" b="0" dirty="0" smtClean="0">
                <a:solidFill>
                  <a:schemeClr val="bg1"/>
                </a:solidFill>
                <a:latin typeface="HalvettLight" pitchFamily="2" charset="0"/>
              </a:rPr>
              <a:t>]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000" y="2568575"/>
            <a:ext cx="8153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19400" y="381000"/>
            <a:ext cx="34692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4400" dirty="0">
                <a:solidFill>
                  <a:schemeClr val="bg1"/>
                </a:solidFill>
                <a:latin typeface="HalvettLight"/>
              </a:rPr>
              <a:t>Thank you</a:t>
            </a:r>
          </a:p>
        </p:txBody>
      </p:sp>
      <p:sp>
        <p:nvSpPr>
          <p:cNvPr id="7" name="Rectangle 6"/>
          <p:cNvSpPr/>
          <p:nvPr/>
        </p:nvSpPr>
        <p:spPr>
          <a:xfrm>
            <a:off x="2819400" y="3733800"/>
            <a:ext cx="2486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l"/>
            <a:r>
              <a:rPr lang="en-US" dirty="0" smtClean="0">
                <a:solidFill>
                  <a:schemeClr val="bg1"/>
                </a:solidFill>
              </a:rPr>
              <a:t>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4419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Spark |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SparkViewEngine.com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4000" b="0" dirty="0" smtClean="0">
                <a:solidFill>
                  <a:schemeClr val="bg1"/>
                </a:solidFill>
                <a:latin typeface="HalvettLight" pitchFamily="2" charset="0"/>
              </a:rPr>
              <a:t>Screen Casts | </a:t>
            </a:r>
            <a:r>
              <a:rPr lang="en-US" sz="4000" b="0" dirty="0" smtClean="0">
                <a:solidFill>
                  <a:srgbClr val="92D050"/>
                </a:solidFill>
                <a:latin typeface="HalvettLight" pitchFamily="2" charset="0"/>
              </a:rPr>
              <a:t>DimeCasts.net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4000" b="0" dirty="0" smtClean="0">
                <a:solidFill>
                  <a:schemeClr val="bg1"/>
                </a:solidFill>
                <a:latin typeface="HalvettLight" pitchFamily="2" charset="0"/>
              </a:rPr>
              <a:t>Louis </a:t>
            </a:r>
            <a:r>
              <a:rPr lang="en-US" sz="4000" b="0" dirty="0" err="1" smtClean="0">
                <a:solidFill>
                  <a:schemeClr val="bg1"/>
                </a:solidFill>
                <a:latin typeface="HalvettLight" pitchFamily="2" charset="0"/>
              </a:rPr>
              <a:t>DeJardin</a:t>
            </a:r>
            <a:r>
              <a:rPr lang="en-US" sz="4000" b="0" dirty="0" smtClean="0">
                <a:solidFill>
                  <a:schemeClr val="bg1"/>
                </a:solidFill>
                <a:latin typeface="HalvettLight" pitchFamily="2" charset="0"/>
              </a:rPr>
              <a:t> | </a:t>
            </a:r>
            <a:r>
              <a:rPr lang="en-US" sz="4000" b="0" dirty="0" smtClean="0">
                <a:solidFill>
                  <a:srgbClr val="92D050"/>
                </a:solidFill>
                <a:latin typeface="HalvettLight" pitchFamily="2" charset="0"/>
              </a:rPr>
              <a:t>whereslou.com</a:t>
            </a:r>
            <a:r>
              <a:rPr lang="en-US" sz="4000" b="0" dirty="0" smtClean="0">
                <a:solidFill>
                  <a:srgbClr val="139D20"/>
                </a:solidFill>
                <a:latin typeface="HalvettLight" pitchFamily="2" charset="0"/>
              </a:rPr>
              <a:t> 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b="1" dirty="0" smtClean="0"/>
              <a:t>Format</a:t>
            </a:r>
            <a:endParaRPr lang="en-US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0" y="2438400"/>
            <a:ext cx="8915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1">
              <a:spcBef>
                <a:spcPct val="0"/>
              </a:spcBef>
            </a:pPr>
            <a:r>
              <a:rPr lang="en-US" sz="3600" b="0" kern="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Code </a:t>
            </a:r>
            <a:r>
              <a:rPr lang="en-US" sz="36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First | </a:t>
            </a:r>
            <a:r>
              <a:rPr kumimoji="0" lang="en-US" sz="3600" b="0" i="0" strike="noStrike" kern="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Setup Second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Why Another View Engine?</a:t>
            </a:r>
            <a:endParaRPr lang="en-US" sz="4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990600"/>
            <a:ext cx="5629275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Brief History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772400" y="5943600"/>
            <a:ext cx="644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hlinkClick r:id="rId4"/>
              </a:rPr>
              <a:t>source</a:t>
            </a:r>
            <a:endParaRPr lang="en-US" sz="12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914400"/>
            <a:ext cx="2819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 Created by Louis DeJardin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Discussion on Phil </a:t>
            </a:r>
            <a:r>
              <a:rPr lang="en-US" sz="2400" b="0" dirty="0" err="1" smtClean="0">
                <a:solidFill>
                  <a:schemeClr val="bg1"/>
                </a:solidFill>
              </a:rPr>
              <a:t>Haacks</a:t>
            </a:r>
            <a:r>
              <a:rPr lang="en-US" sz="2400" b="0" dirty="0" smtClean="0">
                <a:solidFill>
                  <a:schemeClr val="bg1"/>
                </a:solidFill>
              </a:rPr>
              <a:t> Blog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 Topic: Code Based Repeaters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 &lt;% … %&gt; syntax is ugly</a:t>
            </a:r>
          </a:p>
          <a:p>
            <a:pPr algn="l"/>
            <a:endParaRPr lang="en-US" sz="2400" b="0" dirty="0">
              <a:solidFill>
                <a:schemeClr val="bg1"/>
              </a:solidFill>
            </a:endParaRPr>
          </a:p>
        </p:txBody>
      </p:sp>
      <p:sp>
        <p:nvSpPr>
          <p:cNvPr id="8" name="Right Arrow 7"/>
          <p:cNvSpPr/>
          <p:nvPr/>
        </p:nvSpPr>
        <p:spPr bwMode="auto">
          <a:xfrm rot="20346161">
            <a:off x="2514600" y="5486400"/>
            <a:ext cx="533400" cy="4572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5029200"/>
            <a:ext cx="2209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dirty="0" smtClean="0">
                <a:solidFill>
                  <a:schemeClr val="bg1"/>
                </a:solidFill>
              </a:rPr>
              <a:t>Spark was </a:t>
            </a:r>
          </a:p>
          <a:p>
            <a:pPr algn="r"/>
            <a:r>
              <a:rPr lang="en-US" b="0" dirty="0" smtClean="0">
                <a:solidFill>
                  <a:schemeClr val="bg1"/>
                </a:solidFill>
              </a:rPr>
              <a:t>Born here</a:t>
            </a:r>
            <a:endParaRPr lang="en-US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1676400"/>
            <a:ext cx="2362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0" dirty="0" smtClean="0">
                <a:solidFill>
                  <a:schemeClr val="bg1"/>
                </a:solidFill>
                <a:latin typeface="HalvettLight" pitchFamily="2" charset="0"/>
                <a:ea typeface="+mj-ea"/>
                <a:cs typeface="+mj-cs"/>
              </a:rPr>
              <a:t>Wants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53770" y="1752600"/>
            <a:ext cx="564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0" dirty="0" smtClean="0">
                <a:solidFill>
                  <a:srgbClr val="92D050"/>
                </a:solidFill>
                <a:latin typeface="HalvettLight" pitchFamily="2" charset="0"/>
              </a:rPr>
              <a:t>HTML Dominate the Flow</a:t>
            </a:r>
            <a:endParaRPr lang="en-US" sz="3600" b="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0" y="2438400"/>
            <a:ext cx="564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0" dirty="0" smtClean="0">
                <a:solidFill>
                  <a:srgbClr val="92D050"/>
                </a:solidFill>
                <a:latin typeface="HalvettLight" pitchFamily="2" charset="0"/>
              </a:rPr>
              <a:t>Clean</a:t>
            </a:r>
            <a:endParaRPr lang="en-US" sz="3600" b="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0" y="3124200"/>
            <a:ext cx="564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0" dirty="0" smtClean="0">
                <a:solidFill>
                  <a:srgbClr val="92D050"/>
                </a:solidFill>
                <a:latin typeface="HalvettLight" pitchFamily="2" charset="0"/>
              </a:rPr>
              <a:t>Rich Feature Set</a:t>
            </a:r>
            <a:endParaRPr lang="en-US" sz="3600" b="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53770" y="3810000"/>
            <a:ext cx="564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92D050"/>
                </a:solidFill>
                <a:latin typeface="HalvettLight" pitchFamily="2" charset="0"/>
              </a:rPr>
              <a:t>Simple</a:t>
            </a:r>
            <a:endParaRPr lang="en-US" sz="360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77570" y="4459069"/>
            <a:ext cx="564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0" dirty="0" smtClean="0">
                <a:solidFill>
                  <a:srgbClr val="92D050"/>
                </a:solidFill>
                <a:latin typeface="HalvettLight" pitchFamily="2" charset="0"/>
              </a:rPr>
              <a:t>Easy To Read</a:t>
            </a:r>
            <a:endParaRPr lang="en-US" sz="3600" b="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71800" y="5144869"/>
            <a:ext cx="564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0" dirty="0" smtClean="0">
                <a:solidFill>
                  <a:srgbClr val="92D050"/>
                </a:solidFill>
                <a:latin typeface="HalvettLight" pitchFamily="2" charset="0"/>
              </a:rPr>
              <a:t>Easy To Test (Acceptance)</a:t>
            </a:r>
            <a:endParaRPr lang="en-US" sz="3600" b="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49881" y="1371600"/>
            <a:ext cx="45719" cy="464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How is it clean and seamless?</a:t>
            </a:r>
            <a:endParaRPr lang="en-US" sz="4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MVC View Engine | </a:t>
            </a:r>
            <a:r>
              <a:rPr lang="en-US" sz="4800" dirty="0" smtClean="0">
                <a:solidFill>
                  <a:srgbClr val="92D050"/>
                </a:solidFill>
              </a:rPr>
              <a:t>Tag Soup</a:t>
            </a:r>
            <a:endParaRPr lang="en-US" sz="4800" dirty="0">
              <a:solidFill>
                <a:srgbClr val="92D050"/>
              </a:solidFill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97674"/>
            <a:ext cx="8915400" cy="358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4800" y="5638800"/>
            <a:ext cx="960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>
                <a:solidFill>
                  <a:schemeClr val="bg1">
                    <a:lumMod val="85000"/>
                  </a:schemeClr>
                </a:solidFill>
              </a:rPr>
              <a:t>Picture Source: codinghorror.com</a:t>
            </a:r>
            <a:endParaRPr lang="en-US" sz="1100" b="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5105400"/>
            <a:ext cx="29622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638800" y="4800600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dirty="0" smtClean="0">
                <a:solidFill>
                  <a:schemeClr val="bg2">
                    <a:lumMod val="75000"/>
                  </a:schemeClr>
                </a:solidFill>
              </a:rPr>
              <a:t>Example Row Coloring Output:</a:t>
            </a:r>
            <a:endParaRPr lang="en-US" sz="16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dc09_slide_template">
  <a:themeElements>
    <a:clrScheme name="mdc08_slides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dc08_slides_templat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dc08_slides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dc08_slides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dc08_slides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dc08_slides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dc08_slides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dc08_slides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mdc09_slide_template</Template>
  <TotalTime>1613</TotalTime>
  <Words>471</Words>
  <Application>Microsoft Office PowerPoint</Application>
  <PresentationFormat>On-screen Show (4:3)</PresentationFormat>
  <Paragraphs>158</Paragraphs>
  <Slides>33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mdc09_slide_template</vt:lpstr>
      <vt:lpstr>ASP.NET MVC w/ Spark View Engine Donn Felker Independent Consultant  | Agilevent </vt:lpstr>
      <vt:lpstr>Slide 2</vt:lpstr>
      <vt:lpstr>Assumptions</vt:lpstr>
      <vt:lpstr>Format</vt:lpstr>
      <vt:lpstr>Why Another View Engine?</vt:lpstr>
      <vt:lpstr>Brief History</vt:lpstr>
      <vt:lpstr>Slide 7</vt:lpstr>
      <vt:lpstr>How is it clean and seamless?</vt:lpstr>
      <vt:lpstr>MVC View Engine | Tag Soup</vt:lpstr>
      <vt:lpstr>Spark View Engine | HTML Dominates</vt:lpstr>
      <vt:lpstr>Spark Basics</vt:lpstr>
      <vt:lpstr>Accessing Data</vt:lpstr>
      <vt:lpstr>Accessing Data | ViewData</vt:lpstr>
      <vt:lpstr>Accessing Data | Models</vt:lpstr>
      <vt:lpstr>Inline Code</vt:lpstr>
      <vt:lpstr>Inline Code Cont.</vt:lpstr>
      <vt:lpstr>Demo</vt:lpstr>
      <vt:lpstr>Conditionals</vt:lpstr>
      <vt:lpstr>If / Else</vt:lpstr>
      <vt:lpstr>Test</vt:lpstr>
      <vt:lpstr>Inline If</vt:lpstr>
      <vt:lpstr>Attribute Conditionals</vt:lpstr>
      <vt:lpstr>Looping</vt:lpstr>
      <vt:lpstr>Looping (for each)</vt:lpstr>
      <vt:lpstr>Looping (output)</vt:lpstr>
      <vt:lpstr>Demo</vt:lpstr>
      <vt:lpstr>Setting up Spark </vt:lpstr>
      <vt:lpstr>The Bits</vt:lpstr>
      <vt:lpstr>File System</vt:lpstr>
      <vt:lpstr>Registering Spark</vt:lpstr>
      <vt:lpstr>Demo</vt:lpstr>
      <vt:lpstr>But There’s More … </vt:lpstr>
      <vt:lpstr>Slide 33</vt:lpstr>
    </vt:vector>
  </TitlesOfParts>
  <Company>Magenic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ASP.NET MVC w/ Spark View Engine Donn Felker Magenic Senior Consultant</dc:title>
  <dc:creator>magenic</dc:creator>
  <cp:lastModifiedBy>magenic</cp:lastModifiedBy>
  <cp:revision>146</cp:revision>
  <dcterms:created xsi:type="dcterms:W3CDTF">2009-09-29T11:23:53Z</dcterms:created>
  <dcterms:modified xsi:type="dcterms:W3CDTF">2009-10-15T20:32:17Z</dcterms:modified>
</cp:coreProperties>
</file>