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317" r:id="rId2"/>
    <p:sldId id="284" r:id="rId3"/>
    <p:sldId id="325" r:id="rId4"/>
    <p:sldId id="327" r:id="rId5"/>
    <p:sldId id="326" r:id="rId6"/>
    <p:sldId id="257" r:id="rId7"/>
    <p:sldId id="258" r:id="rId8"/>
    <p:sldId id="259" r:id="rId9"/>
    <p:sldId id="263" r:id="rId10"/>
    <p:sldId id="286" r:id="rId11"/>
    <p:sldId id="287" r:id="rId12"/>
    <p:sldId id="318" r:id="rId13"/>
    <p:sldId id="265" r:id="rId14"/>
    <p:sldId id="266" r:id="rId15"/>
    <p:sldId id="267" r:id="rId16"/>
    <p:sldId id="269" r:id="rId17"/>
    <p:sldId id="270" r:id="rId18"/>
    <p:sldId id="271" r:id="rId19"/>
    <p:sldId id="290" r:id="rId20"/>
    <p:sldId id="272" r:id="rId21"/>
    <p:sldId id="273" r:id="rId22"/>
    <p:sldId id="274" r:id="rId23"/>
    <p:sldId id="275" r:id="rId24"/>
    <p:sldId id="276" r:id="rId25"/>
    <p:sldId id="278" r:id="rId26"/>
    <p:sldId id="277" r:id="rId27"/>
    <p:sldId id="279" r:id="rId28"/>
    <p:sldId id="297" r:id="rId29"/>
    <p:sldId id="280" r:id="rId30"/>
    <p:sldId id="281" r:id="rId31"/>
    <p:sldId id="282" r:id="rId32"/>
    <p:sldId id="283" r:id="rId33"/>
    <p:sldId id="291" r:id="rId34"/>
    <p:sldId id="292" r:id="rId35"/>
    <p:sldId id="293" r:id="rId36"/>
    <p:sldId id="294" r:id="rId37"/>
    <p:sldId id="295" r:id="rId38"/>
    <p:sldId id="304" r:id="rId39"/>
    <p:sldId id="305" r:id="rId40"/>
    <p:sldId id="324" r:id="rId41"/>
    <p:sldId id="299" r:id="rId42"/>
    <p:sldId id="301" r:id="rId43"/>
    <p:sldId id="303" r:id="rId44"/>
    <p:sldId id="309" r:id="rId45"/>
    <p:sldId id="31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21FF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52" autoAdjust="0"/>
    <p:restoredTop sz="85265" autoAdjust="0"/>
  </p:normalViewPr>
  <p:slideViewPr>
    <p:cSldViewPr>
      <p:cViewPr>
        <p:scale>
          <a:sx n="66" d="100"/>
          <a:sy n="66" d="100"/>
        </p:scale>
        <p:origin x="-55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F804-65DF-4A88-AD18-50535665872F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58DD6-14CF-43D6-81CE-69EDD4A4D4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Why this is</a:t>
            </a:r>
            <a:r>
              <a:rPr lang="en-US" baseline="0" dirty="0" smtClean="0"/>
              <a:t> important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Why Unit Test? </a:t>
            </a:r>
          </a:p>
          <a:p>
            <a:pPr>
              <a:buFontTx/>
              <a:buChar char="-"/>
            </a:pPr>
            <a:r>
              <a:rPr lang="en-US" baseline="0" dirty="0" smtClean="0"/>
              <a:t> What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DE2E-5532-4510-B458-09917431BC0D}" type="datetimeFigureOut">
              <a:rPr lang="en-US" smtClean="0"/>
              <a:pPr/>
              <a:t>10/16/2009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414E5-45E7-4173-AA5C-7B09987CD7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Halvett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alvett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smart.com/risesmart/blog/wp-content/uploads/2008/09/frustrated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elogicmarketing.com/wp/wp-content/uploads/2008/04/visitor-engagement-frustrated-customer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Testing with Mocks</a:t>
            </a:r>
            <a:endParaRPr lang="en-US" sz="6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Because, software is complicated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We  Make Mistakes | </a:t>
            </a:r>
            <a:r>
              <a:rPr lang="en-US" dirty="0" smtClean="0">
                <a:solidFill>
                  <a:srgbClr val="92D050"/>
                </a:solidFill>
              </a:rPr>
              <a:t>We’re all human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76400"/>
            <a:ext cx="8610600" cy="3962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Without Tests … Code Becomes Fragile</a:t>
            </a:r>
            <a:br>
              <a:rPr lang="en-US" sz="4800" dirty="0" smtClean="0"/>
            </a:br>
            <a:r>
              <a:rPr lang="en-US" sz="4800" dirty="0" smtClean="0">
                <a:solidFill>
                  <a:schemeClr val="tx1">
                    <a:lumMod val="75000"/>
                  </a:schemeClr>
                </a:solidFill>
              </a:rPr>
              <a:t>Changes Become Difficult </a:t>
            </a:r>
            <a:br>
              <a:rPr lang="en-US" sz="48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4800" dirty="0" smtClean="0">
                <a:solidFill>
                  <a:srgbClr val="92D050"/>
                </a:solidFill>
              </a:rPr>
              <a:t>… and then … </a:t>
            </a:r>
            <a:endParaRPr lang="en-US" sz="4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847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http://www.risesmart.com/risesmart/blog/wp-content/uploads/2008/09/frustrated.jpg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4196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FRUSTRATED</a:t>
            </a:r>
            <a:endParaRPr lang="en-US" sz="7200" dirty="0">
              <a:solidFill>
                <a:schemeClr val="accent3">
                  <a:lumMod val="20000"/>
                  <a:lumOff val="8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Again …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Mock?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Because 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92D050"/>
                </a:solidFill>
              </a:rPr>
              <a:t>dependencies complicate software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… and dependencies complicate testing.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Complications, </a:t>
            </a:r>
            <a:br>
              <a:rPr lang="en-US" dirty="0" smtClean="0"/>
            </a:br>
            <a:r>
              <a:rPr lang="en-US" dirty="0" smtClean="0">
                <a:solidFill>
                  <a:srgbClr val="92D050"/>
                </a:solidFill>
              </a:rPr>
              <a:t>when not handled,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lead us back to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isesmart.com/risesmart/blog/wp-content/uploads/2008/09/frustrat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76200"/>
            <a:ext cx="9448800" cy="6306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5704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http://www.risesmart.com/risesmart/blog/wp-content/uploads/2008/09/frustrated.jpg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419600"/>
            <a:ext cx="62969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FRUSTRATION</a:t>
            </a:r>
          </a:p>
          <a:p>
            <a:pPr algn="r"/>
            <a:r>
              <a:rPr lang="en-US" sz="7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WHICH IS … </a:t>
            </a:r>
            <a:endParaRPr lang="en-US" sz="7200" dirty="0">
              <a:solidFill>
                <a:schemeClr val="accent3">
                  <a:lumMod val="20000"/>
                  <a:lumOff val="8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PDD | </a:t>
            </a:r>
            <a:r>
              <a:rPr lang="en-US" dirty="0" smtClean="0">
                <a:solidFill>
                  <a:srgbClr val="FF0000"/>
                </a:solidFill>
              </a:rPr>
              <a:t>Pain Driven Development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… and eventually …</a:t>
            </a:r>
            <a:br>
              <a:rPr lang="en-US" dirty="0" smtClean="0"/>
            </a:br>
            <a:r>
              <a:rPr lang="en-US" dirty="0" smtClean="0"/>
              <a:t>… if not handled appropriately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1828800"/>
            <a:ext cx="8534400" cy="464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Independent Consultant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Agilevent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ASP Insider 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MCTS, MCP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Scrum Master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solidFill>
                <a:schemeClr val="accent3">
                  <a:lumMod val="20000"/>
                  <a:lumOff val="80000"/>
                </a:schemeClr>
              </a:solidFill>
              <a:latin typeface="HalvettLight" pitchFamily="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1" y="6400800"/>
            <a:ext cx="86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http://www.sitelogicmarketing.com/wp/wp-content/uploads/2008/04/visitor-engagement-frustrated-customer.jpg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pic>
        <p:nvPicPr>
          <p:cNvPr id="4" name="Picture 3" descr="visitor-engagement-frustrated-custom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1873" y="0"/>
            <a:ext cx="9302073" cy="6172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So, how do we Test with Mocks?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couple of ways …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Manual Mocking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mocking dependencies by hand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example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… naaaahhhhhh …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other methods do we have?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Frameworks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Benefit | </a:t>
            </a:r>
            <a:r>
              <a:rPr lang="en-US" dirty="0" smtClean="0">
                <a:solidFill>
                  <a:srgbClr val="92D050"/>
                </a:solidFill>
              </a:rPr>
              <a:t>Automating the Setup of Mocks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6705600" cy="5181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Most Popular: </a:t>
            </a:r>
            <a:br>
              <a:rPr lang="en-US" dirty="0" smtClean="0"/>
            </a:br>
            <a:r>
              <a:rPr lang="en-US" dirty="0" smtClean="0"/>
              <a:t>- Rhino Mocks [ free ]</a:t>
            </a:r>
            <a:br>
              <a:rPr lang="en-US" dirty="0" smtClean="0"/>
            </a:br>
            <a:r>
              <a:rPr lang="en-US" dirty="0" smtClean="0"/>
              <a:t>- TypeMock Isolator [ $$$ ]</a:t>
            </a:r>
            <a:br>
              <a:rPr lang="en-US" dirty="0" smtClean="0"/>
            </a:br>
            <a:r>
              <a:rPr lang="en-US" dirty="0" smtClean="0"/>
              <a:t>- Moq [ free 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752600"/>
            <a:ext cx="838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latin typeface="HalvettLight" pitchFamily="2" charset="0"/>
              </a:rPr>
              <a:t>Community</a:t>
            </a:r>
            <a:endParaRPr lang="en-US" sz="4400" dirty="0" smtClean="0">
              <a:solidFill>
                <a:schemeClr val="accent3">
                  <a:lumMod val="20000"/>
                  <a:lumOff val="80000"/>
                </a:schemeClr>
              </a:solidFill>
              <a:latin typeface="HalvettLight" pitchFamily="2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HalvettLight" pitchFamily="2" charset="0"/>
              </a:rPr>
              <a:t>	Lead | </a:t>
            </a:r>
            <a:r>
              <a:rPr lang="en-US" sz="4400" dirty="0" smtClean="0">
                <a:solidFill>
                  <a:srgbClr val="92D050"/>
                </a:solidFill>
                <a:latin typeface="HalvettLight" pitchFamily="2" charset="0"/>
              </a:rPr>
              <a:t>Twin Cities Give Camp</a:t>
            </a:r>
          </a:p>
          <a:p>
            <a:pPr lvl="0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HalvettLight" pitchFamily="2" charset="0"/>
              </a:rPr>
              <a:t>	Lead | </a:t>
            </a:r>
            <a:r>
              <a:rPr lang="en-US" sz="4400" dirty="0" smtClean="0">
                <a:solidFill>
                  <a:srgbClr val="92D050"/>
                </a:solidFill>
                <a:latin typeface="HalvettLight" pitchFamily="2" charset="0"/>
              </a:rPr>
              <a:t>Twin Cities Developers Guild</a:t>
            </a:r>
          </a:p>
          <a:p>
            <a:pPr>
              <a:spcBef>
                <a:spcPct val="0"/>
              </a:spcBef>
            </a:pPr>
            <a:r>
              <a:rPr lang="en-US" sz="4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HalvettLight" pitchFamily="2" charset="0"/>
              </a:rPr>
              <a:t>	Lead | </a:t>
            </a:r>
            <a:r>
              <a:rPr lang="en-US" sz="4400" dirty="0" smtClean="0">
                <a:solidFill>
                  <a:srgbClr val="92D050"/>
                </a:solidFill>
                <a:latin typeface="HalvettLight" pitchFamily="2" charset="0"/>
              </a:rPr>
              <a:t>Twin Cities Pragmatic Beer</a:t>
            </a:r>
            <a:endParaRPr lang="en-US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Rhino Mocks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Mainly Interface Driven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Abstract Classes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Virtual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Methods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</p:txBody>
      </p:sp>
      <p:pic>
        <p:nvPicPr>
          <p:cNvPr id="5" name="Picture 4" descr="RhinoMocks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76600" y="5105400"/>
            <a:ext cx="1981200" cy="91154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TypeMock Isolator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$799.00  (Commercial)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$99.00 (personal)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Can mock virtually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anything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	* Static Classes, etc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SharePoint</a:t>
            </a:r>
          </a:p>
        </p:txBody>
      </p:sp>
      <p:pic>
        <p:nvPicPr>
          <p:cNvPr id="7" name="Picture 6" descr="Isolator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71800" y="5638800"/>
            <a:ext cx="2733675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47800"/>
            <a:ext cx="5715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Moq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2362200"/>
            <a:ext cx="6858000" cy="297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Free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Mainly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interface based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Silverlight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400" dirty="0" smtClean="0">
                <a:latin typeface="HalvettLight" pitchFamily="2" charset="0"/>
                <a:ea typeface="+mj-ea"/>
                <a:cs typeface="+mj-cs"/>
              </a:rPr>
              <a:t>* Similar to Rhino Mocks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* First to use 3.5 Syntax</a:t>
            </a:r>
          </a:p>
        </p:txBody>
      </p:sp>
      <p:pic>
        <p:nvPicPr>
          <p:cNvPr id="5" name="Picture 4" descr="moq.pn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91000" y="5562600"/>
            <a:ext cx="828675" cy="5238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Which </a:t>
            </a:r>
            <a:r>
              <a:rPr lang="en-US" dirty="0" smtClean="0">
                <a:solidFill>
                  <a:srgbClr val="92D050"/>
                </a:solidFill>
              </a:rPr>
              <a:t>one</a:t>
            </a:r>
            <a:r>
              <a:rPr lang="en-US" dirty="0" smtClean="0"/>
              <a:t> should you choose?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Acceptance Testing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 app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ASP .NET MVC |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Spark View Engine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505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Games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|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Modularity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HalvettLight" pitchFamily="2" charset="0"/>
                <a:ea typeface="+mj-ea"/>
                <a:cs typeface="+mj-cs"/>
              </a:rPr>
              <a:t>Spark Demo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err="1" smtClean="0"/>
              <a:t>Evals</a:t>
            </a:r>
            <a:r>
              <a:rPr lang="en-US" sz="6000" dirty="0" smtClean="0"/>
              <a:t> | </a:t>
            </a:r>
            <a:r>
              <a:rPr lang="en-US" sz="6000" dirty="0" smtClean="0">
                <a:solidFill>
                  <a:srgbClr val="92D050"/>
                </a:solidFill>
              </a:rPr>
              <a:t>HeartlandDC.com/</a:t>
            </a:r>
            <a:r>
              <a:rPr lang="en-US" sz="6000" dirty="0" err="1" smtClean="0">
                <a:solidFill>
                  <a:srgbClr val="92D050"/>
                </a:solidFill>
              </a:rPr>
              <a:t>eval</a:t>
            </a:r>
            <a:endParaRPr lang="en-US" sz="6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Tools Used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ReSharper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Key Jedi</a:t>
            </a:r>
            <a:r>
              <a:rPr lang="en-US" dirty="0" smtClean="0"/>
              <a:t>}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 smtClean="0">
                <a:solidFill>
                  <a:srgbClr val="92D050"/>
                </a:solidFill>
              </a:rPr>
              <a:t>ZoomIt</a:t>
            </a:r>
            <a:r>
              <a:rPr lang="en-US" dirty="0" smtClean="0"/>
              <a:t>}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Mocking Interfaces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Mocking Abstract Classes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Mocking with Legacy Code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 smtClean="0">
                <a:solidFill>
                  <a:srgbClr val="92D050"/>
                </a:solidFill>
              </a:rPr>
              <a:t>demo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Testing Tips </a:t>
            </a:r>
            <a:br>
              <a:rPr lang="en-US" dirty="0" smtClean="0"/>
            </a:br>
            <a:r>
              <a:rPr lang="en-US" dirty="0" smtClean="0"/>
              <a:t>Book | </a:t>
            </a:r>
            <a:r>
              <a:rPr lang="en-US" dirty="0" smtClean="0">
                <a:solidFill>
                  <a:srgbClr val="92D050"/>
                </a:solidFill>
              </a:rPr>
              <a:t>Working Effectively with Legacy Code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019800" cy="2514600"/>
          </a:xfrm>
        </p:spPr>
        <p:txBody>
          <a:bodyPr>
            <a:noAutofit/>
          </a:bodyPr>
          <a:lstStyle/>
          <a:p>
            <a:r>
              <a:rPr lang="en-US" dirty="0" smtClean="0"/>
              <a:t>Thank You | </a:t>
            </a:r>
            <a:r>
              <a:rPr lang="en-US" dirty="0" smtClean="0">
                <a:solidFill>
                  <a:srgbClr val="92D050"/>
                </a:solidFill>
              </a:rPr>
              <a:t>Questions  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err="1" smtClean="0"/>
              <a:t>Evals</a:t>
            </a:r>
            <a:r>
              <a:rPr lang="en-US" dirty="0" smtClean="0"/>
              <a:t> | </a:t>
            </a:r>
            <a:r>
              <a:rPr lang="en-US" dirty="0" smtClean="0">
                <a:solidFill>
                  <a:srgbClr val="92D050"/>
                </a:solidFill>
              </a:rPr>
              <a:t>HeartlandDC.com/</a:t>
            </a:r>
            <a:r>
              <a:rPr lang="en-US" dirty="0" err="1" smtClean="0">
                <a:solidFill>
                  <a:srgbClr val="92D050"/>
                </a:solidFill>
              </a:rPr>
              <a:t>eval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492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505200"/>
            <a:ext cx="8458200" cy="2460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dirty="0" smtClean="0">
                <a:latin typeface="HalvettLight" pitchFamily="2" charset="0"/>
              </a:rPr>
              <a:t>Donn Felker |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HalvettLight" pitchFamily="2" charset="0"/>
              </a:rPr>
              <a:t>Independent Consultant </a:t>
            </a:r>
            <a:r>
              <a:rPr lang="en-US" sz="3600" dirty="0" smtClean="0">
                <a:latin typeface="HalvettLight" pitchFamily="2" charset="0"/>
              </a:rPr>
              <a:t>| </a:t>
            </a: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Agilevent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HalvettLight" pitchFamily="2" charset="0"/>
              </a:rPr>
              <a:t>email | </a:t>
            </a: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donn@donnfelker.com 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HalvettLight" pitchFamily="2" charset="0"/>
              </a:rPr>
              <a:t>blog </a:t>
            </a:r>
            <a:r>
              <a:rPr lang="en-US" sz="3600" dirty="0" smtClean="0">
                <a:latin typeface="HalvettLight" pitchFamily="2" charset="0"/>
              </a:rPr>
              <a:t>|</a:t>
            </a: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 blog.donnfelker.com </a:t>
            </a:r>
          </a:p>
          <a:p>
            <a:pPr lvl="0" algn="ctr">
              <a:spcBef>
                <a:spcPct val="0"/>
              </a:spcBef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HalvettLight" pitchFamily="2" charset="0"/>
              </a:rPr>
              <a:t>twitter</a:t>
            </a:r>
            <a:r>
              <a:rPr lang="en-US" sz="3600" dirty="0" smtClean="0">
                <a:latin typeface="HalvettLight" pitchFamily="2" charset="0"/>
              </a:rPr>
              <a:t> |</a:t>
            </a: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 @donnfelker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36353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579120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HalvettLight" pitchFamily="2" charset="0"/>
                <a:ea typeface="+mj-ea"/>
                <a:cs typeface="+mj-cs"/>
              </a:rPr>
              <a:t>Code and presentation will be available within 24 hours on my blog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752600"/>
            <a:ext cx="838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latin typeface="HalvettLight" pitchFamily="2" charset="0"/>
              </a:rPr>
              <a:t>Assumption</a:t>
            </a:r>
          </a:p>
          <a:p>
            <a:pPr lvl="0" algn="ctr">
              <a:spcBef>
                <a:spcPct val="0"/>
              </a:spcBef>
              <a:defRPr/>
            </a:pPr>
            <a:endParaRPr lang="en-US" sz="4400" dirty="0" smtClean="0">
              <a:solidFill>
                <a:schemeClr val="accent3">
                  <a:lumMod val="20000"/>
                  <a:lumOff val="80000"/>
                </a:schemeClr>
              </a:solidFill>
              <a:latin typeface="HalvettLight" pitchFamily="2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HalvettLight" pitchFamily="2" charset="0"/>
              </a:rPr>
              <a:t>You Have Unit Testing </a:t>
            </a:r>
            <a:r>
              <a:rPr lang="en-US" sz="4400" dirty="0" smtClean="0">
                <a:solidFill>
                  <a:srgbClr val="92D050"/>
                </a:solidFill>
                <a:latin typeface="HalvettLight" pitchFamily="2" charset="0"/>
              </a:rPr>
              <a:t>Experience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HalvettLight" pitchFamily="2" charset="0"/>
              </a:rPr>
              <a:t>	</a:t>
            </a:r>
            <a:endParaRPr lang="en-US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What is a Mock?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Definition: Mock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543800" cy="1752600"/>
          </a:xfrm>
        </p:spPr>
        <p:txBody>
          <a:bodyPr/>
          <a:lstStyle/>
          <a:p>
            <a:r>
              <a:rPr lang="en-US" dirty="0" smtClean="0"/>
              <a:t>“To imitate (as a mannerism) closely”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source: m-w.com</a:t>
            </a:r>
            <a:endParaRPr lang="en-US" sz="1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2743200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MOCK</a:t>
            </a:r>
            <a:endParaRPr lang="en-US" sz="8800" dirty="0"/>
          </a:p>
        </p:txBody>
      </p:sp>
      <p:sp>
        <p:nvSpPr>
          <p:cNvPr id="4" name="Not Equal 3"/>
          <p:cNvSpPr/>
          <p:nvPr/>
        </p:nvSpPr>
        <p:spPr>
          <a:xfrm>
            <a:off x="3657600" y="2590800"/>
            <a:ext cx="1676400" cy="1143000"/>
          </a:xfrm>
          <a:prstGeom prst="mathNotEqual">
            <a:avLst>
              <a:gd name="adj1" fmla="val 23520"/>
              <a:gd name="adj2" fmla="val 6600000"/>
              <a:gd name="adj3" fmla="val 536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91200" y="2819400"/>
            <a:ext cx="251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REAL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Why Mock? | </a:t>
            </a:r>
            <a:r>
              <a:rPr lang="en-US" dirty="0" smtClean="0">
                <a:solidFill>
                  <a:srgbClr val="92D050"/>
                </a:solidFill>
              </a:rPr>
              <a:t>Why Test? 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558</Words>
  <Application>Microsoft Office PowerPoint</Application>
  <PresentationFormat>On-screen Show (4:3)</PresentationFormat>
  <Paragraphs>203</Paragraphs>
  <Slides>45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Testing with Mocks</vt:lpstr>
      <vt:lpstr>Slide 2</vt:lpstr>
      <vt:lpstr>Slide 3</vt:lpstr>
      <vt:lpstr>Evals | HeartlandDC.com/eval</vt:lpstr>
      <vt:lpstr>Slide 5</vt:lpstr>
      <vt:lpstr>What is a Mock? </vt:lpstr>
      <vt:lpstr>Definition: Mock</vt:lpstr>
      <vt:lpstr>MOCK</vt:lpstr>
      <vt:lpstr>Why Mock? | Why Test? </vt:lpstr>
      <vt:lpstr>Because, software is complicated</vt:lpstr>
      <vt:lpstr>We  Make Mistakes | We’re all human</vt:lpstr>
      <vt:lpstr>Without Tests … Code Becomes Fragile Changes Become Difficult  … and then … </vt:lpstr>
      <vt:lpstr>Slide 13</vt:lpstr>
      <vt:lpstr>Again …   Why Mock?</vt:lpstr>
      <vt:lpstr>Because …  dependencies complicate software   … and dependencies complicate testing.</vt:lpstr>
      <vt:lpstr>Complications,  when not handled,   lead us back to … </vt:lpstr>
      <vt:lpstr>Slide 17</vt:lpstr>
      <vt:lpstr>PDD | Pain Driven Development</vt:lpstr>
      <vt:lpstr>… and eventually … … if not handled appropriately … </vt:lpstr>
      <vt:lpstr>Slide 20</vt:lpstr>
      <vt:lpstr>So, how do we Test with Mocks?</vt:lpstr>
      <vt:lpstr>A couple of ways …</vt:lpstr>
      <vt:lpstr>Manual Mocking [mocking dependencies by hand]</vt:lpstr>
      <vt:lpstr>[example]</vt:lpstr>
      <vt:lpstr>… naaaahhhhhh … </vt:lpstr>
      <vt:lpstr>What other methods do we have?</vt:lpstr>
      <vt:lpstr>Mocking Frameworks</vt:lpstr>
      <vt:lpstr>Benefit | Automating the Setup of Mocks</vt:lpstr>
      <vt:lpstr>Most Popular:  - Rhino Mocks [ free ] - TypeMock Isolator [ $$$ ] - Moq [ free ]</vt:lpstr>
      <vt:lpstr>Rhino Mocks</vt:lpstr>
      <vt:lpstr>TypeMock Isolator</vt:lpstr>
      <vt:lpstr>Moq</vt:lpstr>
      <vt:lpstr>Which one should you choose? </vt:lpstr>
      <vt:lpstr>Types of Testing</vt:lpstr>
      <vt:lpstr>Unit Testing</vt:lpstr>
      <vt:lpstr>Integration Testing</vt:lpstr>
      <vt:lpstr>Acceptance Testing</vt:lpstr>
      <vt:lpstr>The [demo] app</vt:lpstr>
      <vt:lpstr>ASP .NET MVC | Spark View Engine</vt:lpstr>
      <vt:lpstr>Tools Used {ReSharper} {Key Jedi} {ZoomIt}</vt:lpstr>
      <vt:lpstr>Mocking Interfaces [demo]</vt:lpstr>
      <vt:lpstr>Mocking Abstract Classes [demo]</vt:lpstr>
      <vt:lpstr>Mocking with Legacy Code [demo]</vt:lpstr>
      <vt:lpstr>Testing Tips  Book | Working Effectively with Legacy Code</vt:lpstr>
      <vt:lpstr>Thank You | Questions    Evals | HeartlandDC.com/eval</vt:lpstr>
    </vt:vector>
  </TitlesOfParts>
  <Company>Magenic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 Felker</dc:creator>
  <cp:lastModifiedBy>magenic</cp:lastModifiedBy>
  <cp:revision>109</cp:revision>
  <dcterms:created xsi:type="dcterms:W3CDTF">2009-03-30T12:53:28Z</dcterms:created>
  <dcterms:modified xsi:type="dcterms:W3CDTF">2009-10-16T20:55:27Z</dcterms:modified>
</cp:coreProperties>
</file>