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317" r:id="rId2"/>
    <p:sldId id="284" r:id="rId3"/>
    <p:sldId id="257" r:id="rId4"/>
    <p:sldId id="258" r:id="rId5"/>
    <p:sldId id="259" r:id="rId6"/>
    <p:sldId id="263" r:id="rId7"/>
    <p:sldId id="264" r:id="rId8"/>
    <p:sldId id="286" r:id="rId9"/>
    <p:sldId id="285" r:id="rId10"/>
    <p:sldId id="287" r:id="rId11"/>
    <p:sldId id="318" r:id="rId12"/>
    <p:sldId id="288" r:id="rId13"/>
    <p:sldId id="265" r:id="rId14"/>
    <p:sldId id="266" r:id="rId15"/>
    <p:sldId id="267" r:id="rId16"/>
    <p:sldId id="289" r:id="rId17"/>
    <p:sldId id="268" r:id="rId18"/>
    <p:sldId id="269" r:id="rId19"/>
    <p:sldId id="270" r:id="rId20"/>
    <p:sldId id="271" r:id="rId21"/>
    <p:sldId id="290" r:id="rId22"/>
    <p:sldId id="272" r:id="rId23"/>
    <p:sldId id="273" r:id="rId24"/>
    <p:sldId id="274" r:id="rId25"/>
    <p:sldId id="275" r:id="rId26"/>
    <p:sldId id="276" r:id="rId27"/>
    <p:sldId id="278" r:id="rId28"/>
    <p:sldId id="277" r:id="rId29"/>
    <p:sldId id="279" r:id="rId30"/>
    <p:sldId id="296" r:id="rId31"/>
    <p:sldId id="297" r:id="rId32"/>
    <p:sldId id="280" r:id="rId33"/>
    <p:sldId id="281" r:id="rId34"/>
    <p:sldId id="282" r:id="rId35"/>
    <p:sldId id="283" r:id="rId36"/>
    <p:sldId id="291" r:id="rId37"/>
    <p:sldId id="292" r:id="rId38"/>
    <p:sldId id="293" r:id="rId39"/>
    <p:sldId id="294" r:id="rId40"/>
    <p:sldId id="295" r:id="rId41"/>
    <p:sldId id="304" r:id="rId42"/>
    <p:sldId id="305" r:id="rId43"/>
    <p:sldId id="319" r:id="rId44"/>
    <p:sldId id="320" r:id="rId45"/>
    <p:sldId id="324" r:id="rId46"/>
    <p:sldId id="321" r:id="rId47"/>
    <p:sldId id="298" r:id="rId48"/>
    <p:sldId id="299" r:id="rId49"/>
    <p:sldId id="300" r:id="rId50"/>
    <p:sldId id="301" r:id="rId51"/>
    <p:sldId id="302" r:id="rId52"/>
    <p:sldId id="303" r:id="rId53"/>
    <p:sldId id="306" r:id="rId54"/>
    <p:sldId id="307" r:id="rId55"/>
    <p:sldId id="310" r:id="rId56"/>
    <p:sldId id="322" r:id="rId57"/>
    <p:sldId id="323" r:id="rId58"/>
    <p:sldId id="309" r:id="rId59"/>
    <p:sldId id="312" r:id="rId60"/>
    <p:sldId id="316" r:id="rId61"/>
    <p:sldId id="313" r:id="rId62"/>
    <p:sldId id="314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21FF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52" autoAdjust="0"/>
    <p:restoredTop sz="85265" autoAdjust="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F804-65DF-4A88-AD18-50535665872F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58DD6-14CF-43D6-81CE-69EDD4A4D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Why this is</a:t>
            </a:r>
            <a:r>
              <a:rPr lang="en-US" baseline="0" dirty="0" smtClean="0"/>
              <a:t> important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DE2E-5532-4510-B458-09917431BC0D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414E5-45E7-4173-AA5C-7B09987CD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Halvett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smart.com/risesmart/blog/wp-content/uploads/2008/09/frustrated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smart.com/risesmart/blog/wp-content/uploads/2008/09/frustrated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elogicmarketing.com/wp/wp-content/uploads/2008/04/visitor-engagement-frustrated-customer.jp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Testing with Mocks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We  Make Mistakes |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We’re all human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and if we don’t test …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we become …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isesmart.com/risesmart/blog/wp-content/uploads/2008/09/frustra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76200"/>
            <a:ext cx="9448800" cy="6306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847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http://www.risesmart.com/risesmart/blog/wp-content/uploads/2008/09/frustrated.jpg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Again …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Mock?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Dependencies ...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They complicate software ...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they complicate … TESTING.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Complications lead us back to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isesmart.com/risesmart/blog/wp-content/uploads/2008/09/frustra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76200"/>
            <a:ext cx="9448800" cy="6306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5704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http://www.risesmart.com/risesmart/blog/wp-content/uploads/2008/09/frustrated.jpg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2994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Donn Felker |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Independent Consultant </a:t>
            </a:r>
            <a:r>
              <a:rPr lang="en-US" sz="3200" dirty="0" smtClean="0"/>
              <a:t>| </a:t>
            </a:r>
            <a:r>
              <a:rPr lang="en-US" sz="3200" dirty="0" err="1" smtClean="0">
                <a:solidFill>
                  <a:srgbClr val="92D050"/>
                </a:solidFill>
              </a:rPr>
              <a:t>Agilevent</a:t>
            </a:r>
            <a:r>
              <a:rPr lang="en-US" sz="3200" dirty="0" smtClean="0">
                <a:solidFill>
                  <a:srgbClr val="92D050"/>
                </a:solidFill>
              </a:rPr>
              <a:t/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200" dirty="0" smtClean="0"/>
              <a:t> </a:t>
            </a:r>
            <a:r>
              <a:rPr lang="en-US" sz="3200" dirty="0" smtClean="0"/>
              <a:t>ASP Insider |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MCTS, MCP </a:t>
            </a:r>
            <a:r>
              <a:rPr lang="en-US" sz="3200" dirty="0" smtClean="0"/>
              <a:t>| </a:t>
            </a:r>
            <a:r>
              <a:rPr lang="en-US" sz="3200" dirty="0" smtClean="0">
                <a:solidFill>
                  <a:srgbClr val="92D050"/>
                </a:solidFill>
              </a:rPr>
              <a:t>Scrum Master </a:t>
            </a:r>
            <a:r>
              <a:rPr lang="en-US" sz="3200" dirty="0" smtClean="0">
                <a:solidFill>
                  <a:srgbClr val="21FF4B"/>
                </a:solidFill>
              </a:rPr>
              <a:t/>
            </a:r>
            <a:br>
              <a:rPr lang="en-US" sz="3200" dirty="0" smtClean="0">
                <a:solidFill>
                  <a:srgbClr val="21FF4B"/>
                </a:solidFill>
              </a:rPr>
            </a:br>
            <a:r>
              <a:rPr lang="en-US" sz="3200" dirty="0" smtClean="0">
                <a:solidFill>
                  <a:srgbClr val="21FF4B"/>
                </a:solidFill>
              </a:rPr>
              <a:t/>
            </a:r>
            <a:br>
              <a:rPr lang="en-US" sz="3200" dirty="0" smtClean="0">
                <a:solidFill>
                  <a:srgbClr val="21FF4B"/>
                </a:solidFill>
              </a:rPr>
            </a:br>
            <a:endParaRPr lang="en-US" sz="3200" dirty="0">
              <a:solidFill>
                <a:srgbClr val="21FF4B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PDD |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Pain Driven Development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… and eventually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1" y="6400800"/>
            <a:ext cx="86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http://www.sitelogicmarketing.com/wp/wp-content/uploads/2008/04/visitor-engagement-frustrated-customer.jpg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pic>
        <p:nvPicPr>
          <p:cNvPr id="4" name="Picture 3" descr="visitor-engagement-frustrated-custom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1873" y="0"/>
            <a:ext cx="9302073" cy="61722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So, how do we Test with Mocks?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couple of ways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Manual Mocking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mocking dependencies by hand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example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… well, uh…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… why recreate the wheel?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other methods do we have?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Frameworks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What is a Mock?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Automate the Setup of Mocks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6705600" cy="5181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Most Popular: </a:t>
            </a:r>
            <a:br>
              <a:rPr lang="en-US" dirty="0" smtClean="0"/>
            </a:br>
            <a:r>
              <a:rPr lang="en-US" dirty="0" smtClean="0"/>
              <a:t>- Rhino Mocks [ free ]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TypeMock</a:t>
            </a:r>
            <a:r>
              <a:rPr lang="en-US" dirty="0" smtClean="0"/>
              <a:t> Isolator [ $$$ ]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Moq</a:t>
            </a:r>
            <a:r>
              <a:rPr lang="en-US" dirty="0" smtClean="0"/>
              <a:t> [ free 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Rhino Mocks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Free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Mainly Interface Driven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Abstract Classes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Virtual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Methods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</p:txBody>
      </p:sp>
      <p:pic>
        <p:nvPicPr>
          <p:cNvPr id="5" name="Picture 4" descr="RhinoMocks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76600" y="5105400"/>
            <a:ext cx="1981200" cy="91154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TypeMock</a:t>
            </a:r>
            <a:r>
              <a:rPr lang="en-US" dirty="0" smtClean="0"/>
              <a:t> Isolator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$799.00  (Commercial)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$99.00 (personal)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Can mock virtually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anything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	* Static Classes, etc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SharePoint</a:t>
            </a:r>
          </a:p>
        </p:txBody>
      </p:sp>
      <p:pic>
        <p:nvPicPr>
          <p:cNvPr id="7" name="Picture 6" descr="Isolator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1800" y="5638800"/>
            <a:ext cx="2733675" cy="7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Moq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Free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Mainly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interface based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HalvettLight" pitchFamily="2" charset="0"/>
                <a:ea typeface="+mj-ea"/>
                <a:cs typeface="+mj-cs"/>
              </a:rPr>
              <a:t>* Similar to Rhino Mocks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First to use 3.5 Syntax</a:t>
            </a:r>
          </a:p>
        </p:txBody>
      </p:sp>
      <p:pic>
        <p:nvPicPr>
          <p:cNvPr id="5" name="Picture 4" descr="moq.pn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91000" y="5562600"/>
            <a:ext cx="828675" cy="5238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One more thing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Integration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Definition: Mock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543800" cy="1752600"/>
          </a:xfrm>
        </p:spPr>
        <p:txBody>
          <a:bodyPr/>
          <a:lstStyle/>
          <a:p>
            <a:r>
              <a:rPr lang="en-US" dirty="0" smtClean="0"/>
              <a:t>“To imitate (as a mannerism) closely”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source: m-w.com</a:t>
            </a:r>
            <a:endParaRPr lang="en-US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Acceptance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 app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ASP .NET MVC |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Spark View Engine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505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Games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|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Modularity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HalvettLight" pitchFamily="2" charset="0"/>
                <a:ea typeface="+mj-ea"/>
                <a:cs typeface="+mj-cs"/>
              </a:rPr>
              <a:t>Spark Demo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Only used for small portion of demo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Remainder are example [</a:t>
            </a:r>
            <a:r>
              <a:rPr lang="en-US" dirty="0" smtClean="0">
                <a:solidFill>
                  <a:srgbClr val="92D050"/>
                </a:solidFill>
              </a:rPr>
              <a:t>blocks</a:t>
            </a:r>
            <a:r>
              <a:rPr lang="en-US" dirty="0" smtClean="0"/>
              <a:t>]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Tools Used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err="1" smtClean="0">
                <a:solidFill>
                  <a:srgbClr val="92D050"/>
                </a:solidFill>
              </a:rPr>
              <a:t>ReSharper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Key Jedi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err="1" smtClean="0">
                <a:solidFill>
                  <a:srgbClr val="92D050"/>
                </a:solidFill>
              </a:rPr>
              <a:t>ZoomIt</a:t>
            </a:r>
            <a:r>
              <a:rPr lang="en-US" dirty="0" smtClean="0"/>
              <a:t>}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Once again, why mock?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Mocks </a:t>
            </a:r>
            <a:r>
              <a:rPr lang="en-US" dirty="0" smtClean="0">
                <a:solidFill>
                  <a:srgbClr val="92D050"/>
                </a:solidFill>
              </a:rPr>
              <a:t>Help</a:t>
            </a:r>
            <a:r>
              <a:rPr lang="en-US" dirty="0" smtClean="0"/>
              <a:t> with Unit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Interfaces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2514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MOCK</a:t>
            </a:r>
            <a:endParaRPr lang="en-US" sz="6000" dirty="0"/>
          </a:p>
        </p:txBody>
      </p:sp>
      <p:sp>
        <p:nvSpPr>
          <p:cNvPr id="4" name="Not Equal 3"/>
          <p:cNvSpPr/>
          <p:nvPr/>
        </p:nvSpPr>
        <p:spPr>
          <a:xfrm>
            <a:off x="3581400" y="2514600"/>
            <a:ext cx="1676400" cy="1143000"/>
          </a:xfrm>
          <a:prstGeom prst="mathNotEqual">
            <a:avLst>
              <a:gd name="adj1" fmla="val 23520"/>
              <a:gd name="adj2" fmla="val 6600000"/>
              <a:gd name="adj3" fmla="val 5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91200" y="2514600"/>
            <a:ext cx="251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REAL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Abstract Classes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with Legacy Code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2296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How do I go about implementing interfaces/dependency injection in legacy code?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couple of ways …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Extract Interface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 {</a:t>
            </a:r>
            <a:r>
              <a:rPr lang="en-US" dirty="0" smtClean="0">
                <a:solidFill>
                  <a:srgbClr val="92D050"/>
                </a:solidFill>
              </a:rPr>
              <a:t>Extract Primitives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 {</a:t>
            </a:r>
            <a:r>
              <a:rPr lang="en-US" dirty="0" smtClean="0">
                <a:solidFill>
                  <a:srgbClr val="92D050"/>
                </a:solidFill>
              </a:rPr>
              <a:t>Adapter/Gateway/Duck</a:t>
            </a: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… and then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a Container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Windsor Container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err="1" smtClean="0">
                <a:solidFill>
                  <a:srgbClr val="92D050"/>
                </a:solidFill>
              </a:rPr>
              <a:t>Ninject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err="1" smtClean="0">
                <a:solidFill>
                  <a:srgbClr val="92D050"/>
                </a:solidFill>
              </a:rPr>
              <a:t>StructureMap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Unity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{if needed}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Best Book for breaking dependencies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Working Effectively with Legacy Code</a:t>
            </a: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Tons of Code = </a:t>
            </a:r>
            <a:r>
              <a:rPr lang="en-US" dirty="0" smtClean="0">
                <a:solidFill>
                  <a:srgbClr val="92D050"/>
                </a:solidFill>
              </a:rPr>
              <a:t>Brain Pain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2057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Wrapping Up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Why Mock?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9812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 | </a:t>
            </a:r>
            <a:r>
              <a:rPr lang="en-US" dirty="0" smtClean="0">
                <a:solidFill>
                  <a:srgbClr val="92D050"/>
                </a:solidFill>
              </a:rPr>
              <a:t>How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2895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Tools | </a:t>
            </a:r>
            <a:r>
              <a:rPr lang="en-US" sz="4400" noProof="0" dirty="0" smtClean="0">
                <a:solidFill>
                  <a:srgbClr val="92D050"/>
                </a:solidFill>
                <a:latin typeface="HalvettLight" pitchFamily="2" charset="0"/>
                <a:ea typeface="+mj-ea"/>
                <a:cs typeface="+mj-cs"/>
              </a:rPr>
              <a:t>How To Use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228600" y="3810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latin typeface="HalvettLight" pitchFamily="2" charset="0"/>
                <a:ea typeface="+mj-ea"/>
                <a:cs typeface="+mj-cs"/>
              </a:rPr>
              <a:t>Old Code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|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Migration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Thank You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Questions?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492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 Felker 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Independent Consultant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Agilevent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19200" y="31019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donn@donnfelker.com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email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36353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blog.donnfelker.com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blog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92D050"/>
                </a:solidFill>
                <a:latin typeface="HalvettLight" pitchFamily="2" charset="0"/>
                <a:ea typeface="+mj-ea"/>
                <a:cs typeface="+mj-cs"/>
              </a:rPr>
              <a:t>Code and presentation will be available within 24 hours on my blog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Why Test?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Because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Software is Complicated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772</Words>
  <Application>Microsoft Office PowerPoint</Application>
  <PresentationFormat>On-screen Show (4:3)</PresentationFormat>
  <Paragraphs>271</Paragraphs>
  <Slides>62</Slides>
  <Notes>60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Testing with Mocks</vt:lpstr>
      <vt:lpstr>Donn Felker | Independent Consultant | Agilevent  ASP Insider | MCTS, MCP | Scrum Master   </vt:lpstr>
      <vt:lpstr>What is a Mock? </vt:lpstr>
      <vt:lpstr>Definition: Mock</vt:lpstr>
      <vt:lpstr>MOCK</vt:lpstr>
      <vt:lpstr>Why Mock? </vt:lpstr>
      <vt:lpstr>Why Test?</vt:lpstr>
      <vt:lpstr>Because …</vt:lpstr>
      <vt:lpstr>Software is Complicated</vt:lpstr>
      <vt:lpstr>We  Make Mistakes | We’re all human</vt:lpstr>
      <vt:lpstr>… and if we don’t test … </vt:lpstr>
      <vt:lpstr>… we become … </vt:lpstr>
      <vt:lpstr>Slide 13</vt:lpstr>
      <vt:lpstr>Again …   Why Mock?</vt:lpstr>
      <vt:lpstr>Dependencies ...</vt:lpstr>
      <vt:lpstr>They complicate software ...</vt:lpstr>
      <vt:lpstr>… they complicate … TESTING.</vt:lpstr>
      <vt:lpstr>Complications lead us back to … </vt:lpstr>
      <vt:lpstr>Slide 19</vt:lpstr>
      <vt:lpstr>PDD | Pain Driven Development</vt:lpstr>
      <vt:lpstr>… and eventually …</vt:lpstr>
      <vt:lpstr>Slide 22</vt:lpstr>
      <vt:lpstr>So, how do we Test with Mocks?</vt:lpstr>
      <vt:lpstr>A couple of ways …</vt:lpstr>
      <vt:lpstr>Manual Mocking [mocking dependencies by hand]</vt:lpstr>
      <vt:lpstr>[example]</vt:lpstr>
      <vt:lpstr>… well, uh…   … why recreate the wheel? …</vt:lpstr>
      <vt:lpstr>What other methods do we have?</vt:lpstr>
      <vt:lpstr>Mocking Frameworks</vt:lpstr>
      <vt:lpstr>Why?</vt:lpstr>
      <vt:lpstr>Automate the Setup of Mocks</vt:lpstr>
      <vt:lpstr>Most Popular:  - Rhino Mocks [ free ] - TypeMock Isolator [ $$$ ] - Moq [ free ]</vt:lpstr>
      <vt:lpstr>Rhino Mocks</vt:lpstr>
      <vt:lpstr>TypeMock Isolator</vt:lpstr>
      <vt:lpstr>Moq</vt:lpstr>
      <vt:lpstr>One more thing …</vt:lpstr>
      <vt:lpstr>Types of Testing</vt:lpstr>
      <vt:lpstr>Unit Testing</vt:lpstr>
      <vt:lpstr>Integration Testing</vt:lpstr>
      <vt:lpstr>Acceptance Testing</vt:lpstr>
      <vt:lpstr>The [demo] app</vt:lpstr>
      <vt:lpstr>ASP .NET MVC | Spark View Engine</vt:lpstr>
      <vt:lpstr>Only used for small portion of demo</vt:lpstr>
      <vt:lpstr>Remainder are example [blocks]</vt:lpstr>
      <vt:lpstr>Tools Used {ReSharper} {Key Jedi} {ZoomIt}</vt:lpstr>
      <vt:lpstr>Once again, why mock? </vt:lpstr>
      <vt:lpstr>Mocks Help with Unit Testing</vt:lpstr>
      <vt:lpstr>Mocking Interfaces</vt:lpstr>
      <vt:lpstr>[demo]</vt:lpstr>
      <vt:lpstr>Mocking Abstract Classes</vt:lpstr>
      <vt:lpstr>[demo]</vt:lpstr>
      <vt:lpstr>Mocking with Legacy Code</vt:lpstr>
      <vt:lpstr>[demo]</vt:lpstr>
      <vt:lpstr>How do I go about implementing interfaces/dependency injection in legacy code? </vt:lpstr>
      <vt:lpstr>A couple of ways … {Extract Interface}  {Extract Primitives}  {Adapter/Gateway/Duck}</vt:lpstr>
      <vt:lpstr>… and then … </vt:lpstr>
      <vt:lpstr>Use a Container  [Windsor Container] [Ninject] [StructureMap] [Unity]  {if needed}</vt:lpstr>
      <vt:lpstr>Best Book for breaking dependencies {Working Effectively with Legacy Code}</vt:lpstr>
      <vt:lpstr>Tons of Code = Brain Pain</vt:lpstr>
      <vt:lpstr>Why | How  </vt:lpstr>
      <vt:lpstr>Thank You</vt:lpstr>
      <vt:lpstr>Questions?</vt:lpstr>
    </vt:vector>
  </TitlesOfParts>
  <Company>Magenic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 Felker</dc:creator>
  <cp:lastModifiedBy>magenic</cp:lastModifiedBy>
  <cp:revision>84</cp:revision>
  <dcterms:created xsi:type="dcterms:W3CDTF">2009-03-30T12:53:28Z</dcterms:created>
  <dcterms:modified xsi:type="dcterms:W3CDTF">2009-10-13T02:13:51Z</dcterms:modified>
</cp:coreProperties>
</file>