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6" r:id="rId2"/>
    <p:sldId id="393" r:id="rId3"/>
    <p:sldId id="396" r:id="rId4"/>
    <p:sldId id="262" r:id="rId5"/>
    <p:sldId id="380" r:id="rId6"/>
    <p:sldId id="321" r:id="rId7"/>
    <p:sldId id="364" r:id="rId8"/>
    <p:sldId id="326" r:id="rId9"/>
    <p:sldId id="366" r:id="rId10"/>
    <p:sldId id="323" r:id="rId11"/>
    <p:sldId id="324" r:id="rId12"/>
    <p:sldId id="370" r:id="rId13"/>
    <p:sldId id="367" r:id="rId14"/>
    <p:sldId id="362" r:id="rId15"/>
    <p:sldId id="363" r:id="rId16"/>
    <p:sldId id="369" r:id="rId17"/>
    <p:sldId id="382" r:id="rId18"/>
    <p:sldId id="368" r:id="rId19"/>
    <p:sldId id="371" r:id="rId20"/>
    <p:sldId id="372" r:id="rId21"/>
    <p:sldId id="373" r:id="rId22"/>
    <p:sldId id="374" r:id="rId23"/>
    <p:sldId id="376" r:id="rId24"/>
    <p:sldId id="375" r:id="rId25"/>
    <p:sldId id="377" r:id="rId26"/>
    <p:sldId id="378" r:id="rId27"/>
    <p:sldId id="379" r:id="rId28"/>
    <p:sldId id="381" r:id="rId29"/>
    <p:sldId id="383" r:id="rId30"/>
    <p:sldId id="384" r:id="rId31"/>
    <p:sldId id="385" r:id="rId32"/>
    <p:sldId id="388" r:id="rId33"/>
    <p:sldId id="389" r:id="rId34"/>
    <p:sldId id="390" r:id="rId35"/>
    <p:sldId id="391" r:id="rId36"/>
    <p:sldId id="392" r:id="rId37"/>
    <p:sldId id="386" r:id="rId38"/>
    <p:sldId id="395" r:id="rId39"/>
    <p:sldId id="394" r:id="rId40"/>
    <p:sldId id="397" r:id="rId41"/>
    <p:sldId id="361" r:id="rId42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ssica McCaffree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9D20"/>
    <a:srgbClr val="FFFF00"/>
    <a:srgbClr val="0033CC"/>
    <a:srgbClr val="33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34" autoAdjust="0"/>
    <p:restoredTop sz="88136" autoAdjust="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F69B4E-A420-4073-AB70-648A5E34738D}" type="datetimeFigureOut">
              <a:rPr lang="en-US" smtClean="0"/>
              <a:t>10/24/2009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C4830E-7982-4412-9547-6F510E34C5B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/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/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/>
            </a:lvl1pPr>
          </a:lstStyle>
          <a:p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/>
            </a:lvl1pPr>
          </a:lstStyle>
          <a:p>
            <a:fld id="{660AE92D-C5D8-43F8-A317-ED4651E2B9E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F2C267-ACB0-4B4D-AF4E-135610721E91}" type="slidenum">
              <a:rPr lang="en-US"/>
              <a:pPr/>
              <a:t>1</a:t>
            </a:fld>
            <a:endParaRPr 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F2C267-ACB0-4B4D-AF4E-135610721E91}" type="slidenum">
              <a:rPr lang="en-US"/>
              <a:pPr/>
              <a:t>3</a:t>
            </a:fld>
            <a:endParaRPr 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F2C267-ACB0-4B4D-AF4E-135610721E91}" type="slidenum">
              <a:rPr lang="en-US"/>
              <a:pPr/>
              <a:t>40</a:t>
            </a:fld>
            <a:endParaRPr 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baseline="0" dirty="0" smtClean="0"/>
              <a:t>ASP.MVC – How/Why</a:t>
            </a:r>
          </a:p>
          <a:p>
            <a:pPr>
              <a:buFontTx/>
              <a:buNone/>
            </a:pPr>
            <a:r>
              <a:rPr lang="en-US" baseline="0" dirty="0" smtClean="0"/>
              <a:t>Seen Web Forms View Engine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baseline="0" dirty="0" smtClean="0"/>
              <a:t>ASP.MVC – How/Why</a:t>
            </a:r>
          </a:p>
          <a:p>
            <a:pPr>
              <a:buFontTx/>
              <a:buNone/>
            </a:pPr>
            <a:r>
              <a:rPr lang="en-US" baseline="0" dirty="0" smtClean="0"/>
              <a:t>Seen Web Forms View Engine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858DD6-14CF-43D6-81CE-69EDD4A4D49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229600" cy="475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HalvettLigh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HalvettLigh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HalvettLigh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HalvettLigh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HalvettLigh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800">
          <a:solidFill>
            <a:schemeClr val="bg1"/>
          </a:solidFill>
          <a:latin typeface="HalvettLigh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aacked.com/archive/2008/05/03/code-based-repeater-for-asp.net-mvc.aspx#67581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76300" y="2476500"/>
            <a:ext cx="7391400" cy="1905000"/>
          </a:xfrm>
        </p:spPr>
        <p:txBody>
          <a:bodyPr/>
          <a:lstStyle/>
          <a:p>
            <a:pPr algn="l"/>
            <a:r>
              <a:rPr lang="en-US" sz="3200" b="1" dirty="0" smtClean="0">
                <a:solidFill>
                  <a:srgbClr val="92D050"/>
                </a:solidFill>
                <a:latin typeface="+mj-lt"/>
              </a:rPr>
              <a:t>ASP.NET MVC w/ Spark View Engine</a:t>
            </a:r>
            <a:r>
              <a:rPr lang="en-US" sz="3200" b="1" dirty="0">
                <a:latin typeface="+mj-lt"/>
              </a:rPr>
              <a:t/>
            </a:r>
            <a:br>
              <a:rPr lang="en-US" sz="3200" b="1" dirty="0">
                <a:latin typeface="+mj-lt"/>
              </a:rPr>
            </a:br>
            <a:r>
              <a:rPr lang="en-US" sz="3200" dirty="0" err="1" smtClean="0">
                <a:latin typeface="+mj-lt"/>
              </a:rPr>
              <a:t>Donn</a:t>
            </a:r>
            <a:r>
              <a:rPr lang="en-US" sz="3200" dirty="0" smtClean="0">
                <a:latin typeface="+mj-lt"/>
              </a:rPr>
              <a:t> </a:t>
            </a:r>
            <a:r>
              <a:rPr lang="en-US" sz="3200" dirty="0" err="1" smtClean="0">
                <a:latin typeface="+mj-lt"/>
              </a:rPr>
              <a:t>Felker</a:t>
            </a:r>
            <a:r>
              <a:rPr lang="en-US" sz="3200" dirty="0">
                <a:latin typeface="+mj-lt"/>
              </a:rPr>
              <a:t/>
            </a:r>
            <a:br>
              <a:rPr lang="en-US" sz="3200" dirty="0">
                <a:latin typeface="+mj-lt"/>
              </a:rPr>
            </a:b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Independent Consultant</a:t>
            </a:r>
            <a:endParaRPr lang="en-US" sz="3200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610600" cy="8382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MVC View Engine | </a:t>
            </a:r>
            <a:r>
              <a:rPr lang="en-US" sz="4800" dirty="0" smtClean="0">
                <a:solidFill>
                  <a:srgbClr val="92D050"/>
                </a:solidFill>
              </a:rPr>
              <a:t>Tag Soup</a:t>
            </a:r>
            <a:endParaRPr lang="en-US" sz="4800" dirty="0">
              <a:solidFill>
                <a:srgbClr val="92D050"/>
              </a:solidFill>
            </a:endParaRPr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97674"/>
            <a:ext cx="8915400" cy="3431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28600" y="5715000"/>
            <a:ext cx="9601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>
                <a:solidFill>
                  <a:schemeClr val="bg1"/>
                </a:solidFill>
              </a:rPr>
              <a:t>Picture Source: codinghorror.com</a:t>
            </a:r>
            <a:endParaRPr lang="en-US" sz="1100" b="0" dirty="0">
              <a:solidFill>
                <a:schemeClr val="bg1"/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5105400"/>
            <a:ext cx="29622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5638800" y="4800600"/>
            <a:ext cx="3581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0" dirty="0" smtClean="0">
                <a:solidFill>
                  <a:schemeClr val="bg2">
                    <a:lumMod val="75000"/>
                  </a:schemeClr>
                </a:solidFill>
              </a:rPr>
              <a:t>Example Row Coloring Output:</a:t>
            </a:r>
            <a:endParaRPr lang="en-US" sz="1600" b="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610600" cy="8382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Spark View Engine | </a:t>
            </a:r>
            <a:r>
              <a:rPr lang="en-US" sz="4000" dirty="0" smtClean="0">
                <a:solidFill>
                  <a:srgbClr val="92D050"/>
                </a:solidFill>
              </a:rPr>
              <a:t>HTML Dominates</a:t>
            </a:r>
            <a:endParaRPr lang="en-US" sz="4000" dirty="0">
              <a:solidFill>
                <a:srgbClr val="92D050"/>
              </a:solidFill>
            </a:endParaRPr>
          </a:p>
        </p:txBody>
      </p:sp>
      <p:pic>
        <p:nvPicPr>
          <p:cNvPr id="142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2057400"/>
            <a:ext cx="8839200" cy="2553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57200" y="4661118"/>
            <a:ext cx="64327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chemeClr val="bg1"/>
                </a:solidFill>
              </a:rPr>
              <a:t>Note: You get FREE Variables in Loops</a:t>
            </a:r>
            <a:endParaRPr lang="en-US" b="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5213" y="5042118"/>
            <a:ext cx="567815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chemeClr val="bg1"/>
                </a:solidFill>
              </a:rPr>
              <a:t> - </a:t>
            </a:r>
            <a:r>
              <a:rPr lang="en-US" b="0" dirty="0" err="1" smtClean="0">
                <a:solidFill>
                  <a:schemeClr val="bg1"/>
                </a:solidFill>
              </a:rPr>
              <a:t>pIndex</a:t>
            </a:r>
            <a:r>
              <a:rPr lang="en-US" b="0" dirty="0" smtClean="0">
                <a:solidFill>
                  <a:schemeClr val="bg1"/>
                </a:solidFill>
              </a:rPr>
              <a:t>, </a:t>
            </a:r>
            <a:r>
              <a:rPr lang="en-US" b="0" dirty="0" err="1" smtClean="0">
                <a:solidFill>
                  <a:schemeClr val="bg1"/>
                </a:solidFill>
              </a:rPr>
              <a:t>pCount</a:t>
            </a:r>
            <a:r>
              <a:rPr lang="en-US" b="0" dirty="0" smtClean="0">
                <a:solidFill>
                  <a:schemeClr val="bg1"/>
                </a:solidFill>
              </a:rPr>
              <a:t>, </a:t>
            </a:r>
            <a:r>
              <a:rPr lang="en-US" b="0" dirty="0" err="1" smtClean="0">
                <a:solidFill>
                  <a:schemeClr val="bg1"/>
                </a:solidFill>
              </a:rPr>
              <a:t>pIsFirst</a:t>
            </a:r>
            <a:r>
              <a:rPr lang="en-US" b="0" dirty="0" smtClean="0">
                <a:solidFill>
                  <a:schemeClr val="bg1"/>
                </a:solidFill>
              </a:rPr>
              <a:t>, </a:t>
            </a:r>
            <a:r>
              <a:rPr lang="en-US" b="0" dirty="0" err="1" smtClean="0">
                <a:solidFill>
                  <a:schemeClr val="bg1"/>
                </a:solidFill>
              </a:rPr>
              <a:t>pIsLast</a:t>
            </a:r>
            <a:endParaRPr lang="en-US" b="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b="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b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610600" cy="838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Spark Basics</a:t>
            </a:r>
            <a:endParaRPr lang="en-US" sz="4000" dirty="0">
              <a:solidFill>
                <a:srgbClr val="139D2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800" y="1524000"/>
            <a:ext cx="739140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tabLst>
                <a:tab pos="7315200" algn="r"/>
              </a:tabLst>
            </a:pPr>
            <a:r>
              <a:rPr lang="en-US" b="0" dirty="0" smtClean="0">
                <a:solidFill>
                  <a:schemeClr val="bg1"/>
                </a:solidFill>
              </a:rPr>
              <a:t>Settings</a:t>
            </a:r>
            <a:r>
              <a:rPr lang="en-US" b="0" dirty="0" smtClean="0"/>
              <a:t>	</a:t>
            </a:r>
            <a:r>
              <a:rPr lang="en-US" b="0" dirty="0" err="1" smtClean="0">
                <a:solidFill>
                  <a:srgbClr val="92D050"/>
                </a:solidFill>
              </a:rPr>
              <a:t>web.config</a:t>
            </a:r>
            <a:endParaRPr lang="en-US" b="0" dirty="0" smtClean="0">
              <a:solidFill>
                <a:srgbClr val="92D050"/>
              </a:solidFill>
            </a:endParaRPr>
          </a:p>
          <a:p>
            <a:pPr lvl="1">
              <a:tabLst>
                <a:tab pos="7315200" algn="r"/>
              </a:tabLst>
            </a:pPr>
            <a:r>
              <a:rPr lang="en-US" b="0" dirty="0" smtClean="0">
                <a:solidFill>
                  <a:schemeClr val="bg1"/>
                </a:solidFill>
              </a:rPr>
              <a:t>View and layout files</a:t>
            </a:r>
            <a:r>
              <a:rPr lang="en-US" b="0" dirty="0" smtClean="0"/>
              <a:t>	</a:t>
            </a:r>
            <a:r>
              <a:rPr lang="en-US" b="0" dirty="0" smtClean="0">
                <a:solidFill>
                  <a:srgbClr val="92D050"/>
                </a:solidFill>
              </a:rPr>
              <a:t>*.spark</a:t>
            </a:r>
          </a:p>
          <a:p>
            <a:pPr lvl="1">
              <a:tabLst>
                <a:tab pos="7315200" algn="r"/>
              </a:tabLst>
            </a:pPr>
            <a:r>
              <a:rPr lang="en-US" b="0" dirty="0" smtClean="0">
                <a:solidFill>
                  <a:schemeClr val="bg1"/>
                </a:solidFill>
              </a:rPr>
              <a:t>Output expressions </a:t>
            </a:r>
            <a:r>
              <a:rPr lang="en-US" b="0" dirty="0" smtClean="0"/>
              <a:t>	</a:t>
            </a:r>
            <a:r>
              <a:rPr lang="en-US" b="0" dirty="0" smtClean="0">
                <a:solidFill>
                  <a:srgbClr val="92D050"/>
                </a:solidFill>
              </a:rPr>
              <a:t>${…}</a:t>
            </a:r>
          </a:p>
          <a:p>
            <a:pPr lvl="1">
              <a:tabLst>
                <a:tab pos="7315200" algn="r"/>
              </a:tabLst>
            </a:pPr>
            <a:r>
              <a:rPr lang="en-US" b="0" dirty="0" smtClean="0">
                <a:solidFill>
                  <a:schemeClr val="bg1"/>
                </a:solidFill>
              </a:rPr>
              <a:t>Output html*</a:t>
            </a:r>
            <a:r>
              <a:rPr lang="en-US" b="0" dirty="0" smtClean="0"/>
              <a:t>	</a:t>
            </a:r>
            <a:r>
              <a:rPr lang="en-US" b="0" dirty="0" smtClean="0">
                <a:solidFill>
                  <a:srgbClr val="92D050"/>
                </a:solidFill>
              </a:rPr>
              <a:t>!{…}</a:t>
            </a:r>
          </a:p>
          <a:p>
            <a:pPr lvl="1">
              <a:tabLst>
                <a:tab pos="7315200" algn="r"/>
              </a:tabLst>
            </a:pPr>
            <a:r>
              <a:rPr lang="en-US" b="0" dirty="0" smtClean="0">
                <a:solidFill>
                  <a:schemeClr val="bg1"/>
                </a:solidFill>
              </a:rPr>
              <a:t>Inline code statements </a:t>
            </a:r>
            <a:r>
              <a:rPr lang="en-US" b="0" dirty="0" smtClean="0"/>
              <a:t>	</a:t>
            </a:r>
            <a:r>
              <a:rPr lang="en-US" b="0" dirty="0" smtClean="0">
                <a:solidFill>
                  <a:srgbClr val="92D050"/>
                </a:solidFill>
              </a:rPr>
              <a:t>#...;</a:t>
            </a:r>
          </a:p>
          <a:p>
            <a:pPr lvl="1">
              <a:tabLst>
                <a:tab pos="7315200" algn="r"/>
              </a:tabLst>
            </a:pPr>
            <a:r>
              <a:rPr lang="en-US" b="0" dirty="0" smtClean="0">
                <a:solidFill>
                  <a:schemeClr val="bg1"/>
                </a:solidFill>
              </a:rPr>
              <a:t>Conditional attributes</a:t>
            </a:r>
            <a:r>
              <a:rPr lang="en-US" b="0" dirty="0" smtClean="0"/>
              <a:t>	</a:t>
            </a:r>
            <a:r>
              <a:rPr lang="en-US" b="0" dirty="0" err="1" smtClean="0">
                <a:solidFill>
                  <a:srgbClr val="92D050"/>
                </a:solidFill>
              </a:rPr>
              <a:t>foo</a:t>
            </a:r>
            <a:r>
              <a:rPr lang="en-US" b="0" dirty="0" smtClean="0">
                <a:solidFill>
                  <a:srgbClr val="92D050"/>
                </a:solidFill>
              </a:rPr>
              <a:t>=“bar?{…}”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35995" y="5943600"/>
            <a:ext cx="5538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800" b="0" dirty="0" smtClean="0">
                <a:solidFill>
                  <a:schemeClr val="bg1"/>
                </a:solidFill>
              </a:rPr>
              <a:t>* Needed when &lt;pages </a:t>
            </a:r>
            <a:r>
              <a:rPr lang="en-US" sz="1800" b="0" dirty="0" err="1" smtClean="0">
                <a:solidFill>
                  <a:schemeClr val="bg1"/>
                </a:solidFill>
              </a:rPr>
              <a:t>automaticencoding</a:t>
            </a:r>
            <a:r>
              <a:rPr lang="en-US" sz="1800" b="0" dirty="0" smtClean="0">
                <a:solidFill>
                  <a:schemeClr val="bg1"/>
                </a:solidFill>
              </a:rPr>
              <a:t>=“true”/&gt; </a:t>
            </a:r>
            <a:endParaRPr lang="en-US" sz="1800" b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133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Accessing Data</a:t>
            </a:r>
            <a:endParaRPr lang="en-US" sz="4800" dirty="0"/>
          </a:p>
        </p:txBody>
      </p:sp>
      <p:sp>
        <p:nvSpPr>
          <p:cNvPr id="3" name="Rectangle 2"/>
          <p:cNvSpPr/>
          <p:nvPr/>
        </p:nvSpPr>
        <p:spPr>
          <a:xfrm>
            <a:off x="2895600" y="3200400"/>
            <a:ext cx="29898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dirty="0" err="1" smtClean="0">
                <a:solidFill>
                  <a:srgbClr val="92D050"/>
                </a:solidFill>
              </a:rPr>
              <a:t>ViewData</a:t>
            </a:r>
            <a:r>
              <a:rPr lang="en-US" b="0" dirty="0" smtClean="0">
                <a:solidFill>
                  <a:srgbClr val="139D20"/>
                </a:solidFill>
              </a:rPr>
              <a:t> </a:t>
            </a:r>
            <a:r>
              <a:rPr lang="en-US" b="0" dirty="0" smtClean="0">
                <a:solidFill>
                  <a:schemeClr val="bg1"/>
                </a:solidFill>
              </a:rPr>
              <a:t>|</a:t>
            </a:r>
            <a:r>
              <a:rPr lang="en-US" b="0" dirty="0" smtClean="0"/>
              <a:t> </a:t>
            </a:r>
            <a:r>
              <a:rPr lang="en-US" b="0" dirty="0" smtClean="0">
                <a:solidFill>
                  <a:srgbClr val="92D050"/>
                </a:solidFill>
              </a:rPr>
              <a:t>Model</a:t>
            </a:r>
            <a:endParaRPr lang="en-US" b="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610600" cy="838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Accessing Data | </a:t>
            </a:r>
            <a:r>
              <a:rPr lang="en-US" sz="4000" dirty="0" err="1" smtClean="0">
                <a:solidFill>
                  <a:srgbClr val="92D050"/>
                </a:solidFill>
              </a:rPr>
              <a:t>ViewData</a:t>
            </a:r>
            <a:endParaRPr lang="en-US" sz="4000" dirty="0">
              <a:solidFill>
                <a:srgbClr val="92D050"/>
              </a:solidFill>
            </a:endParaRPr>
          </a:p>
        </p:txBody>
      </p:sp>
      <p:pic>
        <p:nvPicPr>
          <p:cNvPr id="5939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90800"/>
            <a:ext cx="8077200" cy="1695596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04800" y="1371600"/>
            <a:ext cx="7086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l">
              <a:buAutoNum type="arabicPeriod"/>
            </a:pPr>
            <a:r>
              <a:rPr lang="en-US" sz="2400" b="0" dirty="0" err="1" smtClean="0">
                <a:solidFill>
                  <a:schemeClr val="bg1"/>
                </a:solidFill>
              </a:rPr>
              <a:t>ViewData</a:t>
            </a:r>
            <a:r>
              <a:rPr lang="en-US" sz="2400" b="0" dirty="0" smtClean="0">
                <a:solidFill>
                  <a:schemeClr val="bg1"/>
                </a:solidFill>
              </a:rPr>
              <a:t> Dictionary </a:t>
            </a:r>
          </a:p>
          <a:p>
            <a:pPr marL="514350" indent="-514350" algn="l">
              <a:buAutoNum type="arabicPeriod"/>
            </a:pPr>
            <a:r>
              <a:rPr lang="en-US" sz="2400" b="0" dirty="0" smtClean="0">
                <a:solidFill>
                  <a:schemeClr val="bg1"/>
                </a:solidFill>
              </a:rPr>
              <a:t>Strongly Typed Property </a:t>
            </a:r>
            <a:r>
              <a:rPr lang="en-US" sz="2400" b="0" dirty="0" err="1" smtClean="0">
                <a:solidFill>
                  <a:schemeClr val="bg1"/>
                </a:solidFill>
              </a:rPr>
              <a:t>Accessor</a:t>
            </a:r>
            <a:endParaRPr lang="en-US" sz="2400" b="0" dirty="0" smtClean="0">
              <a:solidFill>
                <a:schemeClr val="bg1"/>
              </a:solidFill>
            </a:endParaRPr>
          </a:p>
          <a:p>
            <a:pPr algn="l"/>
            <a:endParaRPr lang="en-US" sz="2400" b="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4876800"/>
            <a:ext cx="1483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Output: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0" y="4114800"/>
            <a:ext cx="5410200" cy="2310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610600" cy="838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Accessing Data | </a:t>
            </a:r>
            <a:r>
              <a:rPr lang="en-US" sz="4000" dirty="0" smtClean="0">
                <a:solidFill>
                  <a:srgbClr val="92D050"/>
                </a:solidFill>
              </a:rPr>
              <a:t>Models</a:t>
            </a:r>
            <a:endParaRPr lang="en-US" sz="4000" dirty="0">
              <a:solidFill>
                <a:srgbClr val="92D050"/>
              </a:solidFill>
            </a:endParaRPr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2209800"/>
            <a:ext cx="9144000" cy="833569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28600" y="4495800"/>
            <a:ext cx="16834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Outputs: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38400" y="3809999"/>
            <a:ext cx="5330876" cy="1421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610600" cy="838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Inline Code</a:t>
            </a:r>
            <a:endParaRPr lang="en-US" sz="4000" dirty="0">
              <a:solidFill>
                <a:srgbClr val="139D2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676400"/>
            <a:ext cx="853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0" dirty="0" smtClean="0">
                <a:solidFill>
                  <a:schemeClr val="bg1"/>
                </a:solidFill>
              </a:rPr>
              <a:t>Escape to C# with ‘#’ operator</a:t>
            </a:r>
          </a:p>
          <a:p>
            <a:pPr algn="l"/>
            <a:endParaRPr lang="en-US" sz="2400" b="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4572000"/>
            <a:ext cx="16834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Outputs: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4724400"/>
            <a:ext cx="6508373" cy="923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813" y="2209800"/>
            <a:ext cx="8859187" cy="2120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610600" cy="838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Inline Code Cont.</a:t>
            </a:r>
            <a:endParaRPr lang="en-US" sz="4000" dirty="0">
              <a:solidFill>
                <a:srgbClr val="139D2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0525" y="1143000"/>
            <a:ext cx="836295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28600" y="4572000"/>
            <a:ext cx="16834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Outputs: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4419600"/>
            <a:ext cx="2163580" cy="19890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133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Demo</a:t>
            </a:r>
            <a:endParaRPr lang="en-US" sz="4800" dirty="0"/>
          </a:p>
        </p:txBody>
      </p:sp>
      <p:sp>
        <p:nvSpPr>
          <p:cNvPr id="3" name="Rectangle 2"/>
          <p:cNvSpPr/>
          <p:nvPr/>
        </p:nvSpPr>
        <p:spPr>
          <a:xfrm>
            <a:off x="2286000" y="3124200"/>
            <a:ext cx="49407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dirty="0" smtClean="0">
                <a:solidFill>
                  <a:srgbClr val="92D050"/>
                </a:solidFill>
              </a:rPr>
              <a:t>Accessing Data &amp; Inline Code</a:t>
            </a:r>
            <a:endParaRPr lang="en-US" b="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133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Conditionals</a:t>
            </a:r>
            <a:endParaRPr lang="en-US" sz="4800" dirty="0"/>
          </a:p>
        </p:txBody>
      </p:sp>
      <p:sp>
        <p:nvSpPr>
          <p:cNvPr id="3" name="Rectangle 2"/>
          <p:cNvSpPr/>
          <p:nvPr/>
        </p:nvSpPr>
        <p:spPr>
          <a:xfrm>
            <a:off x="2667000" y="3124200"/>
            <a:ext cx="36147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dirty="0" smtClean="0">
                <a:solidFill>
                  <a:srgbClr val="92D050"/>
                </a:solidFill>
              </a:rPr>
              <a:t>If  </a:t>
            </a:r>
            <a:r>
              <a:rPr lang="en-US" b="0" dirty="0" smtClean="0">
                <a:solidFill>
                  <a:schemeClr val="bg1"/>
                </a:solidFill>
              </a:rPr>
              <a:t> |  </a:t>
            </a:r>
            <a:r>
              <a:rPr lang="en-US" b="0" dirty="0" smtClean="0">
                <a:solidFill>
                  <a:srgbClr val="92D050"/>
                </a:solidFill>
              </a:rPr>
              <a:t>Test </a:t>
            </a:r>
            <a:r>
              <a:rPr lang="en-US" b="0" dirty="0" smtClean="0">
                <a:solidFill>
                  <a:schemeClr val="bg1"/>
                </a:solidFill>
              </a:rPr>
              <a:t> |  </a:t>
            </a:r>
            <a:r>
              <a:rPr lang="en-US" b="0" dirty="0" smtClean="0">
                <a:solidFill>
                  <a:srgbClr val="92D050"/>
                </a:solidFill>
              </a:rPr>
              <a:t>Attributes</a:t>
            </a:r>
            <a:endParaRPr lang="en-US" b="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1066801"/>
            <a:ext cx="8839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Donn Felker | </a:t>
            </a:r>
            <a:r>
              <a:rPr lang="en-US" b="0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ASP Insider, MCTS, MCP, SCM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| 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Agilevent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95400" y="1905000"/>
            <a:ext cx="7086600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donn@donnfelker.com  [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email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]</a:t>
            </a:r>
          </a:p>
          <a:p>
            <a:pPr lvl="0" algn="r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b="0" dirty="0" smtClean="0">
                <a:solidFill>
                  <a:schemeClr val="bg1"/>
                </a:solidFill>
                <a:latin typeface="+mj-lt"/>
              </a:rPr>
              <a:t>blog.donnfelker.com [</a:t>
            </a:r>
            <a:r>
              <a:rPr lang="en-US" b="0" dirty="0" smtClean="0">
                <a:solidFill>
                  <a:srgbClr val="92D050"/>
                </a:solidFill>
                <a:latin typeface="+mj-lt"/>
              </a:rPr>
              <a:t>blog</a:t>
            </a:r>
            <a:r>
              <a:rPr lang="en-US" b="0" dirty="0" smtClean="0">
                <a:solidFill>
                  <a:schemeClr val="bg1"/>
                </a:solidFill>
                <a:latin typeface="+mj-lt"/>
              </a:rPr>
              <a:t>]</a:t>
            </a:r>
          </a:p>
          <a:p>
            <a:pPr lvl="0" algn="r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b="0" dirty="0" smtClean="0">
                <a:solidFill>
                  <a:schemeClr val="tx1">
                    <a:lumMod val="65000"/>
                  </a:schemeClr>
                </a:solidFill>
                <a:latin typeface="+mj-lt"/>
              </a:rPr>
              <a:t>                  </a:t>
            </a:r>
            <a:r>
              <a:rPr lang="en-US" b="0" dirty="0" smtClean="0">
                <a:solidFill>
                  <a:schemeClr val="bg1"/>
                </a:solidFill>
                <a:latin typeface="+mj-lt"/>
              </a:rPr>
              <a:t>@</a:t>
            </a:r>
            <a:r>
              <a:rPr lang="en-US" b="0" dirty="0" err="1" smtClean="0">
                <a:solidFill>
                  <a:schemeClr val="bg1"/>
                </a:solidFill>
                <a:latin typeface="+mj-lt"/>
              </a:rPr>
              <a:t>donnfelker</a:t>
            </a:r>
            <a:r>
              <a:rPr lang="en-US" b="0" dirty="0" smtClean="0">
                <a:solidFill>
                  <a:schemeClr val="bg1"/>
                </a:solidFill>
                <a:latin typeface="+mj-lt"/>
              </a:rPr>
              <a:t> [</a:t>
            </a:r>
            <a:r>
              <a:rPr lang="en-US" b="0" dirty="0" smtClean="0">
                <a:solidFill>
                  <a:srgbClr val="92D050"/>
                </a:solidFill>
                <a:latin typeface="+mj-lt"/>
              </a:rPr>
              <a:t>Twitter</a:t>
            </a:r>
            <a:r>
              <a:rPr lang="en-US" b="0" dirty="0" smtClean="0">
                <a:solidFill>
                  <a:schemeClr val="bg1"/>
                </a:solidFill>
                <a:latin typeface="+mj-lt"/>
              </a:rPr>
              <a:t>]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143000" y="2568575"/>
            <a:ext cx="8153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00400" y="381000"/>
            <a:ext cx="19800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3600" dirty="0" smtClean="0">
                <a:solidFill>
                  <a:schemeClr val="bg1"/>
                </a:solidFill>
                <a:latin typeface="+mj-lt"/>
              </a:rPr>
              <a:t>About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95600" y="3886200"/>
            <a:ext cx="27446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l"/>
            <a:r>
              <a:rPr lang="en-US" dirty="0" smtClean="0">
                <a:solidFill>
                  <a:schemeClr val="bg1"/>
                </a:solidFill>
                <a:latin typeface="+mj-lt"/>
              </a:rPr>
              <a:t>Involvement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1000" y="4267200"/>
            <a:ext cx="85344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2400" b="0" dirty="0" smtClean="0">
                <a:solidFill>
                  <a:schemeClr val="bg1"/>
                </a:solidFill>
                <a:latin typeface="+mj-lt"/>
              </a:rPr>
              <a:t>Twin Cities Dev. Guild | </a:t>
            </a:r>
            <a:r>
              <a:rPr lang="en-US" sz="2400" b="0" dirty="0" smtClean="0">
                <a:solidFill>
                  <a:srgbClr val="92D050"/>
                </a:solidFill>
                <a:latin typeface="+mj-lt"/>
              </a:rPr>
              <a:t>TwinCitiesDevelopersGuild.com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Twin Cities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GiveCamp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|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TwinCitiesGiveCamp.org</a:t>
            </a:r>
          </a:p>
          <a:p>
            <a:pPr lvl="0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2400" b="0" dirty="0" smtClean="0">
                <a:solidFill>
                  <a:schemeClr val="bg1"/>
                </a:solidFill>
                <a:latin typeface="+mj-lt"/>
              </a:rPr>
              <a:t>Twin Cities Pragmatic Beer | </a:t>
            </a:r>
            <a:r>
              <a:rPr lang="en-US" sz="2400" b="0" dirty="0" smtClean="0">
                <a:solidFill>
                  <a:srgbClr val="92D050"/>
                </a:solidFill>
                <a:latin typeface="+mj-lt"/>
              </a:rPr>
              <a:t>TwinCitiesPragmaticBeer.com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610600" cy="838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If / Else</a:t>
            </a:r>
            <a:endParaRPr lang="en-US" sz="4000" dirty="0">
              <a:solidFill>
                <a:srgbClr val="139D2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219200"/>
            <a:ext cx="8810818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0" y="4648200"/>
            <a:ext cx="2409825" cy="1400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2209800" y="3962400"/>
            <a:ext cx="3124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Output</a:t>
            </a:r>
            <a:endParaRPr kumimoji="0" lang="en-US" sz="2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610600" cy="838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Test</a:t>
            </a:r>
            <a:endParaRPr lang="en-US" sz="4000" dirty="0">
              <a:solidFill>
                <a:srgbClr val="139D2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981200"/>
            <a:ext cx="8757501" cy="2516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2209800" y="3962400"/>
            <a:ext cx="3124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Output</a:t>
            </a:r>
            <a:endParaRPr kumimoji="0" lang="en-US" sz="2400" i="0" u="none" strike="noStrike" kern="0" cap="none" spc="0" normalizeH="0" baseline="0" noProof="0" dirty="0">
              <a:ln>
                <a:noFill/>
              </a:ln>
              <a:solidFill>
                <a:srgbClr val="139D2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0" y="4648200"/>
            <a:ext cx="2733675" cy="1362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610600" cy="838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Attribute Conditionals</a:t>
            </a:r>
            <a:endParaRPr lang="en-US" sz="4000" dirty="0">
              <a:solidFill>
                <a:srgbClr val="139D2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374" y="2286000"/>
            <a:ext cx="9118626" cy="182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2209800" y="3962400"/>
            <a:ext cx="3124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Output</a:t>
            </a:r>
            <a:endParaRPr kumimoji="0" lang="en-US" sz="2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0800" y="4648200"/>
            <a:ext cx="3314700" cy="1485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133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Looping</a:t>
            </a:r>
            <a:endParaRPr lang="en-US" sz="4800" dirty="0"/>
          </a:p>
        </p:txBody>
      </p:sp>
      <p:sp>
        <p:nvSpPr>
          <p:cNvPr id="3" name="Rectangle 2"/>
          <p:cNvSpPr/>
          <p:nvPr/>
        </p:nvSpPr>
        <p:spPr>
          <a:xfrm>
            <a:off x="3733800" y="3124200"/>
            <a:ext cx="14847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dirty="0" smtClean="0">
                <a:solidFill>
                  <a:srgbClr val="92D050"/>
                </a:solidFill>
              </a:rPr>
              <a:t>for each</a:t>
            </a:r>
            <a:endParaRPr lang="en-US" b="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610600" cy="838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Looping (for each)</a:t>
            </a:r>
            <a:endParaRPr lang="en-US" sz="4000" dirty="0">
              <a:solidFill>
                <a:srgbClr val="139D20"/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219200"/>
            <a:ext cx="8372475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Looping (output)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2057400"/>
            <a:ext cx="9332643" cy="2349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133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Demo</a:t>
            </a:r>
            <a:endParaRPr lang="en-US" sz="4800" dirty="0"/>
          </a:p>
        </p:txBody>
      </p:sp>
      <p:sp>
        <p:nvSpPr>
          <p:cNvPr id="3" name="Rectangle 2"/>
          <p:cNvSpPr/>
          <p:nvPr/>
        </p:nvSpPr>
        <p:spPr>
          <a:xfrm>
            <a:off x="2438400" y="3200400"/>
            <a:ext cx="38860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dirty="0" smtClean="0">
                <a:solidFill>
                  <a:srgbClr val="92D050"/>
                </a:solidFill>
              </a:rPr>
              <a:t>Conditionals &amp; Looping</a:t>
            </a:r>
            <a:endParaRPr lang="en-US" b="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133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Setting up Spark </a:t>
            </a:r>
            <a:endParaRPr lang="en-US" sz="4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/>
          <a:lstStyle/>
          <a:p>
            <a:r>
              <a:rPr lang="en-US" b="1" dirty="0" smtClean="0"/>
              <a:t>The Bits</a:t>
            </a:r>
            <a:endParaRPr lang="en-US" b="1" dirty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0" y="1981200"/>
            <a:ext cx="8915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1200150" lvl="1" indent="-742950" algn="l">
              <a:spcBef>
                <a:spcPct val="0"/>
              </a:spcBef>
              <a:buFont typeface="+mj-lt"/>
              <a:buAutoNum type="arabicPeriod"/>
            </a:pPr>
            <a:endParaRPr lang="en-US" sz="3600" b="0" kern="0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1200150" lvl="1" indent="-742950" algn="l">
              <a:spcBef>
                <a:spcPct val="0"/>
              </a:spcBef>
              <a:buFont typeface="+mj-lt"/>
              <a:buAutoNum type="arabicPeriod"/>
            </a:pPr>
            <a:r>
              <a:rPr lang="en-US" sz="3600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Binaries </a:t>
            </a:r>
            <a:r>
              <a:rPr lang="en-US" sz="3600" b="0" kern="0" dirty="0" smtClean="0">
                <a:solidFill>
                  <a:schemeClr val="bg1"/>
                </a:solidFill>
              </a:rPr>
              <a:t>sparkviewengine.com</a:t>
            </a:r>
          </a:p>
          <a:p>
            <a:pPr marL="1657350" lvl="2" indent="-742950" algn="l">
              <a:spcBef>
                <a:spcPct val="0"/>
              </a:spcBef>
              <a:buFont typeface="Arial" pitchFamily="34" charset="0"/>
              <a:buChar char="•"/>
            </a:pPr>
            <a:r>
              <a:rPr lang="en-US" b="0" kern="0" dirty="0" smtClean="0">
                <a:solidFill>
                  <a:srgbClr val="92D050"/>
                </a:solidFill>
              </a:rPr>
              <a:t>Spark.dll + </a:t>
            </a:r>
            <a:r>
              <a:rPr lang="en-US" b="0" kern="0" dirty="0" err="1" smtClean="0">
                <a:solidFill>
                  <a:srgbClr val="92D050"/>
                </a:solidFill>
              </a:rPr>
              <a:t>Spark.Web.Mvc.dll</a:t>
            </a:r>
            <a:endParaRPr lang="en-US" b="0" kern="0" dirty="0" smtClean="0">
              <a:solidFill>
                <a:srgbClr val="92D050"/>
              </a:solidFill>
            </a:endParaRPr>
          </a:p>
          <a:p>
            <a:pPr marL="1200150" lvl="1" indent="-742950" algn="l">
              <a:spcBef>
                <a:spcPct val="0"/>
              </a:spcBef>
              <a:buFont typeface="+mj-lt"/>
              <a:buAutoNum type="arabicPeriod"/>
            </a:pPr>
            <a:endParaRPr lang="en-US" sz="3600" b="0" kern="0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1200150" lvl="1" indent="-742950" algn="l">
              <a:spcBef>
                <a:spcPct val="0"/>
              </a:spcBef>
              <a:buFont typeface="+mj-lt"/>
              <a:buAutoNum type="arabicPeriod"/>
            </a:pPr>
            <a:r>
              <a:rPr lang="en-US" sz="3600" b="0" kern="0" dirty="0" smtClean="0">
                <a:solidFill>
                  <a:schemeClr val="bg1"/>
                </a:solidFill>
              </a:rPr>
              <a:t>Register Spark</a:t>
            </a:r>
          </a:p>
          <a:p>
            <a:pPr lvl="2" algn="l">
              <a:spcBef>
                <a:spcPct val="0"/>
              </a:spcBef>
              <a:buFont typeface="Arial" pitchFamily="34" charset="0"/>
              <a:buChar char="•"/>
            </a:pPr>
            <a:r>
              <a:rPr lang="en-US" sz="3600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 </a:t>
            </a:r>
            <a:r>
              <a:rPr lang="en-US" b="0" kern="0" dirty="0" err="1" smtClean="0">
                <a:solidFill>
                  <a:srgbClr val="92D050"/>
                </a:solidFill>
                <a:latin typeface="+mj-lt"/>
                <a:ea typeface="+mj-ea"/>
                <a:cs typeface="+mj-cs"/>
              </a:rPr>
              <a:t>SparkEngineStarter.RegisterViewEngine</a:t>
            </a:r>
            <a:r>
              <a:rPr lang="en-US" b="0" kern="0" dirty="0" smtClean="0">
                <a:solidFill>
                  <a:srgbClr val="92D050"/>
                </a:solidFill>
                <a:latin typeface="+mj-lt"/>
                <a:ea typeface="+mj-ea"/>
                <a:cs typeface="+mj-cs"/>
              </a:rPr>
              <a:t>();</a:t>
            </a:r>
          </a:p>
          <a:p>
            <a:pPr lvl="1" algn="l">
              <a:spcBef>
                <a:spcPct val="0"/>
              </a:spcBef>
            </a:pPr>
            <a:endParaRPr lang="en-US" b="0" kern="0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lvl="1" algn="l">
              <a:spcBef>
                <a:spcPct val="0"/>
              </a:spcBef>
            </a:pPr>
            <a:r>
              <a:rPr lang="en-US" sz="3600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Migrating from MVC to Spark</a:t>
            </a:r>
          </a:p>
          <a:p>
            <a:pPr lvl="2" algn="l">
              <a:spcBef>
                <a:spcPct val="0"/>
              </a:spcBef>
            </a:pPr>
            <a:r>
              <a:rPr lang="en-US" b="0" kern="0" dirty="0" smtClean="0">
                <a:solidFill>
                  <a:srgbClr val="92D050"/>
                </a:solidFill>
                <a:latin typeface="+mj-lt"/>
                <a:ea typeface="+mj-ea"/>
                <a:cs typeface="+mj-cs"/>
              </a:rPr>
              <a:t>Optional: Rename .</a:t>
            </a:r>
            <a:r>
              <a:rPr lang="en-US" b="0" kern="0" dirty="0" err="1" smtClean="0">
                <a:solidFill>
                  <a:srgbClr val="92D050"/>
                </a:solidFill>
                <a:latin typeface="+mj-lt"/>
                <a:ea typeface="+mj-ea"/>
                <a:cs typeface="+mj-cs"/>
              </a:rPr>
              <a:t>as?x</a:t>
            </a:r>
            <a:r>
              <a:rPr lang="en-US" b="0" kern="0" dirty="0" smtClean="0">
                <a:solidFill>
                  <a:srgbClr val="92D050"/>
                </a:solidFill>
                <a:latin typeface="+mj-lt"/>
                <a:ea typeface="+mj-ea"/>
                <a:cs typeface="+mj-cs"/>
              </a:rPr>
              <a:t> to .spark </a:t>
            </a:r>
          </a:p>
          <a:p>
            <a:pPr lvl="1">
              <a:spcBef>
                <a:spcPct val="0"/>
              </a:spcBef>
            </a:pPr>
            <a:endParaRPr lang="en-US" sz="3600" b="0" kern="0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lvl="1">
              <a:spcBef>
                <a:spcPct val="0"/>
              </a:spcBef>
            </a:pPr>
            <a:endParaRPr lang="en-US" sz="3600" b="0" kern="0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381000"/>
            <a:ext cx="43434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File System</a:t>
            </a:r>
            <a:endParaRPr lang="en-US" sz="4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352800"/>
            <a:ext cx="2121578" cy="808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609600"/>
            <a:ext cx="2533650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4038600" y="1752600"/>
            <a:ext cx="396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 ASP.NET MVC Application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 Add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References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476500"/>
            <a:ext cx="8686800" cy="1905000"/>
          </a:xfrm>
        </p:spPr>
        <p:txBody>
          <a:bodyPr/>
          <a:lstStyle/>
          <a:p>
            <a:pPr algn="l"/>
            <a:r>
              <a:rPr lang="en-US" sz="2800" b="1" dirty="0" smtClean="0">
                <a:solidFill>
                  <a:srgbClr val="92D050"/>
                </a:solidFill>
              </a:rPr>
              <a:t>TCCC </a:t>
            </a:r>
            <a:r>
              <a:rPr lang="en-US" sz="2800" b="1" dirty="0" err="1" smtClean="0">
                <a:solidFill>
                  <a:srgbClr val="92D050"/>
                </a:solidFill>
              </a:rPr>
              <a:t>Evals</a:t>
            </a:r>
            <a:r>
              <a:rPr lang="en-US" sz="2800" b="1" dirty="0" smtClean="0">
                <a:solidFill>
                  <a:srgbClr val="92D050"/>
                </a:solidFill>
              </a:rPr>
              <a:t> | </a:t>
            </a:r>
            <a:r>
              <a:rPr lang="en-US" sz="2800" b="1" dirty="0" smtClean="0"/>
              <a:t>tccc.agilevent.com | 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Mobile Friendly! </a:t>
            </a:r>
            <a:endParaRPr lang="en-US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Registering Spark</a:t>
            </a:r>
            <a:endParaRPr lang="en-US" sz="4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0"/>
            <a:ext cx="8737530" cy="1662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133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Organizing Content</a:t>
            </a:r>
            <a:endParaRPr lang="en-US" sz="4800" dirty="0"/>
          </a:p>
        </p:txBody>
      </p:sp>
      <p:sp>
        <p:nvSpPr>
          <p:cNvPr id="3" name="Rectangle 2"/>
          <p:cNvSpPr/>
          <p:nvPr/>
        </p:nvSpPr>
        <p:spPr>
          <a:xfrm>
            <a:off x="2133600" y="3200400"/>
            <a:ext cx="48205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dirty="0" smtClean="0">
                <a:solidFill>
                  <a:srgbClr val="92D050"/>
                </a:solidFill>
              </a:rPr>
              <a:t>Content Locations &amp; Partials </a:t>
            </a:r>
            <a:endParaRPr lang="en-US" b="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Named Content Areas</a:t>
            </a:r>
            <a:endParaRPr lang="en-US" sz="4800" dirty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457200" y="1600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Extensibility Points</a:t>
            </a:r>
            <a:r>
              <a:rPr kumimoji="0" lang="en-US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in your Web App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b="0" kern="0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Application.spark</a:t>
            </a:r>
            <a:r>
              <a:rPr kumimoji="0" lang="en-US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-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b="0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2590800"/>
            <a:ext cx="4562475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Named Content Cont</a:t>
            </a:r>
            <a:endParaRPr lang="en-US" sz="4800" dirty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457200" y="1600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View: </a:t>
            </a:r>
            <a:endParaRPr kumimoji="0" lang="en-US" b="0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b="0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497494"/>
            <a:ext cx="5486400" cy="1922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Named Content Output</a:t>
            </a:r>
            <a:endParaRPr lang="en-US" sz="4800" dirty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457200" y="1600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output</a:t>
            </a:r>
            <a:r>
              <a:rPr kumimoji="0" lang="en-US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HTML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</a:t>
            </a:r>
            <a:endParaRPr kumimoji="0" lang="en-US" b="0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b="0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2286000"/>
            <a:ext cx="7464197" cy="361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Named Content - Once</a:t>
            </a:r>
            <a:endParaRPr lang="en-US" sz="4800" dirty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457200" y="1600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“once” Attribute</a:t>
            </a:r>
            <a:endParaRPr kumimoji="0" lang="en-US" b="0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b="0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3" y="2324100"/>
            <a:ext cx="894397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Named Content - Once</a:t>
            </a:r>
            <a:endParaRPr lang="en-US" sz="4800" dirty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457200" y="1600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“once” Attribute Output</a:t>
            </a:r>
            <a:endParaRPr kumimoji="0" lang="en-US" b="0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b="0" i="0" u="none" strike="noStrike" kern="0" cap="none" spc="0" normalizeH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095" y="2209800"/>
            <a:ext cx="8379905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Partials</a:t>
            </a:r>
            <a:endParaRPr lang="en-US" sz="4800" dirty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381000" y="1371600"/>
            <a:ext cx="82296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lnSpcReduction="1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“User Control” of Spark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Located in /Views/Shared Folder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Begin with “_” Example: _</a:t>
            </a:r>
            <a:r>
              <a:rPr lang="en-US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enu.spark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Accessed</a:t>
            </a:r>
            <a:r>
              <a:rPr kumimoji="0" lang="en-US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via </a:t>
            </a:r>
            <a:r>
              <a:rPr lang="en-US" b="0" kern="0" noProof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element name in view. Example: &lt;Menu  /&gt;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b="0" kern="0" noProof="0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b="0" i="0" u="none" strike="noStrike" kern="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Better</a:t>
            </a:r>
            <a:r>
              <a:rPr kumimoji="0" lang="en-US" b="0" i="0" u="none" strike="noStrike" kern="0" cap="none" spc="0" normalizeH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to be seen than to be explained.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133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Demo</a:t>
            </a:r>
            <a:endParaRPr lang="en-US" sz="4800" dirty="0"/>
          </a:p>
        </p:txBody>
      </p:sp>
      <p:sp>
        <p:nvSpPr>
          <p:cNvPr id="3" name="Rectangle 2"/>
          <p:cNvSpPr/>
          <p:nvPr/>
        </p:nvSpPr>
        <p:spPr>
          <a:xfrm>
            <a:off x="3733800" y="3200400"/>
            <a:ext cx="13837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dirty="0" smtClean="0">
                <a:solidFill>
                  <a:srgbClr val="92D050"/>
                </a:solidFill>
              </a:rPr>
              <a:t>Partials</a:t>
            </a:r>
            <a:endParaRPr lang="en-US" b="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There’s More </a:t>
            </a:r>
            <a:endParaRPr lang="en-US" sz="4800" dirty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381000" y="1371600"/>
            <a:ext cx="82296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Pre-Compilation </a:t>
            </a:r>
          </a:p>
          <a:p>
            <a:pPr algn="l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b="0" kern="0" dirty="0" smtClean="0">
                <a:solidFill>
                  <a:srgbClr val="92D050"/>
                </a:solidFill>
              </a:rPr>
              <a:t>Acceptance Testing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Output Caching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0" kern="0" dirty="0" smtClean="0">
                <a:solidFill>
                  <a:srgbClr val="92D050"/>
                </a:solidFill>
                <a:latin typeface="+mj-lt"/>
                <a:ea typeface="+mj-ea"/>
                <a:cs typeface="+mj-cs"/>
              </a:rPr>
              <a:t>JavaScript View Result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0" kern="0" dirty="0" err="1" smtClean="0">
                <a:solidFill>
                  <a:srgbClr val="92D050"/>
                </a:solidFill>
                <a:latin typeface="+mj-lt"/>
                <a:ea typeface="+mj-ea"/>
                <a:cs typeface="+mj-cs"/>
              </a:rPr>
              <a:t>Pdf</a:t>
            </a:r>
            <a:r>
              <a:rPr lang="en-US" b="0" kern="0" dirty="0" smtClean="0">
                <a:solidFill>
                  <a:srgbClr val="92D050"/>
                </a:solidFill>
                <a:latin typeface="+mj-lt"/>
                <a:ea typeface="+mj-ea"/>
                <a:cs typeface="+mj-cs"/>
              </a:rPr>
              <a:t> View Result (through </a:t>
            </a:r>
            <a:r>
              <a:rPr lang="en-US" b="0" kern="0" dirty="0" err="1" smtClean="0">
                <a:solidFill>
                  <a:srgbClr val="92D050"/>
                </a:solidFill>
                <a:latin typeface="+mj-lt"/>
                <a:ea typeface="+mj-ea"/>
                <a:cs typeface="+mj-cs"/>
              </a:rPr>
              <a:t>iTextSharp</a:t>
            </a:r>
            <a:r>
              <a:rPr lang="en-US" b="0" kern="0" dirty="0" smtClean="0">
                <a:solidFill>
                  <a:srgbClr val="92D050"/>
                </a:solidFill>
                <a:latin typeface="+mj-lt"/>
                <a:ea typeface="+mj-ea"/>
                <a:cs typeface="+mj-cs"/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0" kern="0" dirty="0" smtClean="0">
                <a:solidFill>
                  <a:srgbClr val="92D050"/>
                </a:solidFill>
                <a:latin typeface="+mj-lt"/>
                <a:ea typeface="+mj-ea"/>
                <a:cs typeface="+mj-cs"/>
              </a:rPr>
              <a:t>Modularity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0" kern="0" dirty="0" err="1" smtClean="0">
                <a:solidFill>
                  <a:srgbClr val="92D050"/>
                </a:solidFill>
                <a:latin typeface="+mj-lt"/>
                <a:ea typeface="+mj-ea"/>
                <a:cs typeface="+mj-cs"/>
              </a:rPr>
              <a:t>IronPython</a:t>
            </a:r>
            <a:endParaRPr lang="en-US" b="0" kern="0" dirty="0" smtClean="0">
              <a:solidFill>
                <a:srgbClr val="92D05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IronRuby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0" kern="0" dirty="0" smtClean="0">
                <a:solidFill>
                  <a:srgbClr val="92D050"/>
                </a:solidFill>
                <a:latin typeface="+mj-lt"/>
                <a:ea typeface="+mj-ea"/>
                <a:cs typeface="+mj-cs"/>
              </a:rPr>
              <a:t>Supports </a:t>
            </a:r>
            <a:r>
              <a:rPr lang="en-US" b="0" kern="0" dirty="0" err="1" smtClean="0">
                <a:solidFill>
                  <a:srgbClr val="92D050"/>
                </a:solidFill>
                <a:latin typeface="+mj-lt"/>
                <a:ea typeface="+mj-ea"/>
                <a:cs typeface="+mj-cs"/>
              </a:rPr>
              <a:t>MonoRail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0" kern="0" dirty="0" smtClean="0">
                <a:solidFill>
                  <a:srgbClr val="92D050"/>
                </a:solidFill>
                <a:latin typeface="+mj-lt"/>
                <a:ea typeface="+mj-ea"/>
                <a:cs typeface="+mj-cs"/>
              </a:rPr>
              <a:t>Can be used as a General </a:t>
            </a:r>
            <a:r>
              <a:rPr lang="en-US" b="0" kern="0" dirty="0" err="1" smtClean="0">
                <a:solidFill>
                  <a:srgbClr val="92D050"/>
                </a:solidFill>
                <a:latin typeface="+mj-lt"/>
                <a:ea typeface="+mj-ea"/>
                <a:cs typeface="+mj-cs"/>
              </a:rPr>
              <a:t>Templating</a:t>
            </a:r>
            <a:r>
              <a:rPr lang="en-US" b="0" kern="0" dirty="0" smtClean="0">
                <a:solidFill>
                  <a:srgbClr val="92D050"/>
                </a:solidFill>
                <a:latin typeface="+mj-lt"/>
                <a:ea typeface="+mj-ea"/>
                <a:cs typeface="+mj-cs"/>
              </a:rPr>
              <a:t> Language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0" kern="0" dirty="0" smtClean="0">
                <a:solidFill>
                  <a:srgbClr val="92D050"/>
                </a:solidFill>
                <a:latin typeface="+mj-lt"/>
                <a:ea typeface="+mj-ea"/>
                <a:cs typeface="+mj-cs"/>
              </a:rPr>
              <a:t>Custom View Folders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0" kern="0" dirty="0" smtClean="0">
                <a:solidFill>
                  <a:srgbClr val="92D050"/>
                </a:solidFill>
                <a:latin typeface="+mj-lt"/>
                <a:ea typeface="+mj-ea"/>
                <a:cs typeface="+mj-cs"/>
              </a:rPr>
              <a:t>And much more …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5334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(Examples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are in the samples that come with the </a:t>
            </a:r>
            <a:r>
              <a:rPr kumimoji="0" lang="en-US" sz="1600" b="0" i="0" u="none" strike="noStrike" kern="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dll’s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en-US" b="1" dirty="0" smtClean="0"/>
              <a:t>Assumptions</a:t>
            </a:r>
            <a:endParaRPr lang="en-US" b="1" dirty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0" y="1981200"/>
            <a:ext cx="8915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1">
              <a:spcBef>
                <a:spcPct val="0"/>
              </a:spcBef>
            </a:pPr>
            <a:r>
              <a:rPr lang="en-US" sz="3600" b="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You are Familiar with ASP.NET MVC</a:t>
            </a:r>
          </a:p>
          <a:p>
            <a:pPr lvl="1">
              <a:spcBef>
                <a:spcPct val="0"/>
              </a:spcBef>
            </a:pPr>
            <a:r>
              <a:rPr lang="en-US" sz="1800" b="0" kern="0" dirty="0" smtClean="0">
                <a:solidFill>
                  <a:srgbClr val="92D050"/>
                </a:solidFill>
              </a:rPr>
              <a:t>(This is </a:t>
            </a:r>
            <a:r>
              <a:rPr lang="en-US" sz="1800" kern="0" dirty="0" smtClean="0">
                <a:solidFill>
                  <a:srgbClr val="92D050"/>
                </a:solidFill>
              </a:rPr>
              <a:t>NOT </a:t>
            </a:r>
            <a:r>
              <a:rPr lang="en-US" sz="1800" b="0" kern="0" dirty="0" smtClean="0">
                <a:solidFill>
                  <a:srgbClr val="92D050"/>
                </a:solidFill>
              </a:rPr>
              <a:t>An Intro to ASP.NET MVC)</a:t>
            </a:r>
          </a:p>
          <a:p>
            <a:pPr lvl="1">
              <a:spcBef>
                <a:spcPct val="0"/>
              </a:spcBef>
            </a:pPr>
            <a:endParaRPr lang="en-US" sz="3600" b="0" kern="0" dirty="0" smtClean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lvl="1">
              <a:spcBef>
                <a:spcPct val="0"/>
              </a:spcBef>
            </a:pPr>
            <a:r>
              <a:rPr kumimoji="0" lang="en-US" sz="3600" b="0" i="0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Under the Hood (view) Stays The Same</a:t>
            </a:r>
            <a:endParaRPr kumimoji="0" lang="en-US" sz="3600" b="0" i="0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476500"/>
            <a:ext cx="8686800" cy="1905000"/>
          </a:xfrm>
        </p:spPr>
        <p:txBody>
          <a:bodyPr/>
          <a:lstStyle/>
          <a:p>
            <a:pPr algn="l"/>
            <a:r>
              <a:rPr lang="en-US" sz="2800" b="1" dirty="0" smtClean="0">
                <a:solidFill>
                  <a:srgbClr val="92D050"/>
                </a:solidFill>
              </a:rPr>
              <a:t>TCCC </a:t>
            </a:r>
            <a:r>
              <a:rPr lang="en-US" sz="2800" b="1" dirty="0" err="1" smtClean="0">
                <a:solidFill>
                  <a:srgbClr val="92D050"/>
                </a:solidFill>
              </a:rPr>
              <a:t>Evals</a:t>
            </a:r>
            <a:r>
              <a:rPr lang="en-US" sz="2800" b="1" dirty="0" smtClean="0">
                <a:solidFill>
                  <a:srgbClr val="92D050"/>
                </a:solidFill>
              </a:rPr>
              <a:t> | </a:t>
            </a:r>
            <a:r>
              <a:rPr lang="en-US" sz="2800" b="1" dirty="0" smtClean="0"/>
              <a:t>tccc.agilevent.com | 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</a:rPr>
              <a:t>Mobile Friendly! </a:t>
            </a:r>
            <a:endParaRPr lang="en-US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1371600"/>
            <a:ext cx="8915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Donn Felker | 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Independent</a:t>
            </a:r>
            <a:r>
              <a:rPr kumimoji="0" lang="en-US" sz="29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Consultant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|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Agilevent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/>
            </a:r>
            <a:b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</a:br>
            <a:endParaRPr kumimoji="0" lang="en-US" sz="29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14400" y="2286000"/>
            <a:ext cx="7086600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85000"/>
                    <a:lumOff val="15000"/>
                  </a:schemeClr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   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donn@donnfelker.com  [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email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]</a:t>
            </a:r>
          </a:p>
          <a:p>
            <a:pPr lvl="0" algn="r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b="0" dirty="0" smtClean="0">
                <a:solidFill>
                  <a:schemeClr val="tx1">
                    <a:lumMod val="65000"/>
                  </a:schemeClr>
                </a:solidFill>
                <a:latin typeface="HalvettLight" pitchFamily="2" charset="0"/>
              </a:rPr>
              <a:t> </a:t>
            </a:r>
            <a:r>
              <a:rPr lang="en-US" b="0" dirty="0" smtClean="0">
                <a:solidFill>
                  <a:schemeClr val="bg1"/>
                </a:solidFill>
                <a:latin typeface="HalvettLight" pitchFamily="2" charset="0"/>
              </a:rPr>
              <a:t>blog.donnfelker.com [</a:t>
            </a:r>
            <a:r>
              <a:rPr lang="en-US" b="0" dirty="0" smtClean="0">
                <a:solidFill>
                  <a:srgbClr val="92D050"/>
                </a:solidFill>
                <a:latin typeface="HalvettLight" pitchFamily="2" charset="0"/>
              </a:rPr>
              <a:t>blog</a:t>
            </a:r>
            <a:r>
              <a:rPr lang="en-US" b="0" dirty="0" smtClean="0">
                <a:solidFill>
                  <a:schemeClr val="bg1"/>
                </a:solidFill>
                <a:latin typeface="HalvettLight" pitchFamily="2" charset="0"/>
              </a:rPr>
              <a:t>]</a:t>
            </a:r>
          </a:p>
          <a:p>
            <a:pPr lvl="0" algn="r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b="0" dirty="0" smtClean="0">
                <a:solidFill>
                  <a:schemeClr val="tx1">
                    <a:lumMod val="65000"/>
                  </a:schemeClr>
                </a:solidFill>
                <a:latin typeface="HalvettLight" pitchFamily="2" charset="0"/>
              </a:rPr>
              <a:t>                  </a:t>
            </a:r>
            <a:r>
              <a:rPr lang="en-US" b="0" dirty="0" smtClean="0">
                <a:solidFill>
                  <a:schemeClr val="bg1"/>
                </a:solidFill>
                <a:latin typeface="HalvettLight" pitchFamily="2" charset="0"/>
              </a:rPr>
              <a:t>@</a:t>
            </a:r>
            <a:r>
              <a:rPr lang="en-US" b="0" dirty="0" err="1" smtClean="0">
                <a:solidFill>
                  <a:schemeClr val="bg1"/>
                </a:solidFill>
                <a:latin typeface="HalvettLight" pitchFamily="2" charset="0"/>
              </a:rPr>
              <a:t>donnfelker</a:t>
            </a:r>
            <a:r>
              <a:rPr lang="en-US" b="0" dirty="0" smtClean="0">
                <a:solidFill>
                  <a:schemeClr val="bg1"/>
                </a:solidFill>
                <a:latin typeface="HalvettLight" pitchFamily="2" charset="0"/>
              </a:rPr>
              <a:t> [</a:t>
            </a:r>
            <a:r>
              <a:rPr lang="en-US" b="0" dirty="0" smtClean="0">
                <a:solidFill>
                  <a:srgbClr val="92D050"/>
                </a:solidFill>
                <a:latin typeface="HalvettLight" pitchFamily="2" charset="0"/>
              </a:rPr>
              <a:t>Twitter</a:t>
            </a:r>
            <a:r>
              <a:rPr lang="en-US" b="0" dirty="0" smtClean="0">
                <a:solidFill>
                  <a:schemeClr val="bg1"/>
                </a:solidFill>
                <a:latin typeface="HalvettLight" pitchFamily="2" charset="0"/>
              </a:rPr>
              <a:t>]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/>
            </a:r>
            <a:b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</a:b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143000" y="2568575"/>
            <a:ext cx="8153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46889" y="228600"/>
            <a:ext cx="24502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dirty="0">
                <a:solidFill>
                  <a:schemeClr val="bg1"/>
                </a:solidFill>
              </a:rPr>
              <a:t>Thank </a:t>
            </a:r>
            <a:r>
              <a:rPr lang="en-US" dirty="0" smtClean="0">
                <a:solidFill>
                  <a:schemeClr val="bg1"/>
                </a:solidFill>
              </a:rPr>
              <a:t>You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61622" y="4473575"/>
            <a:ext cx="27414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l"/>
            <a:r>
              <a:rPr lang="en-US" sz="3200" dirty="0" smtClean="0">
                <a:solidFill>
                  <a:schemeClr val="bg1"/>
                </a:solidFill>
              </a:rPr>
              <a:t>Resources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71500" y="51593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Spark |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 pitchFamily="2" charset="0"/>
                <a:ea typeface="+mj-ea"/>
                <a:cs typeface="+mj-cs"/>
              </a:rPr>
              <a:t>SparkViewEngine.com</a:t>
            </a:r>
          </a:p>
          <a:p>
            <a:pPr lvl="0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4000" b="0" dirty="0" smtClean="0">
                <a:solidFill>
                  <a:schemeClr val="bg1"/>
                </a:solidFill>
                <a:latin typeface="HalvettLight" pitchFamily="2" charset="0"/>
              </a:rPr>
              <a:t>Screen Casts | </a:t>
            </a:r>
            <a:r>
              <a:rPr lang="en-US" sz="4000" b="0" dirty="0" smtClean="0">
                <a:solidFill>
                  <a:srgbClr val="92D050"/>
                </a:solidFill>
                <a:latin typeface="HalvettLight" pitchFamily="2" charset="0"/>
              </a:rPr>
              <a:t>DimeCasts.net</a:t>
            </a:r>
          </a:p>
          <a:p>
            <a:pPr lvl="0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4000" b="0" dirty="0" smtClean="0">
                <a:solidFill>
                  <a:schemeClr val="bg1"/>
                </a:solidFill>
                <a:latin typeface="HalvettLight" pitchFamily="2" charset="0"/>
              </a:rPr>
              <a:t>Louis </a:t>
            </a:r>
            <a:r>
              <a:rPr lang="en-US" sz="4000" b="0" dirty="0" err="1" smtClean="0">
                <a:solidFill>
                  <a:schemeClr val="bg1"/>
                </a:solidFill>
                <a:latin typeface="HalvettLight" pitchFamily="2" charset="0"/>
              </a:rPr>
              <a:t>DeJardin</a:t>
            </a:r>
            <a:r>
              <a:rPr lang="en-US" sz="4000" b="0" dirty="0" smtClean="0">
                <a:solidFill>
                  <a:schemeClr val="bg1"/>
                </a:solidFill>
                <a:latin typeface="HalvettLight" pitchFamily="2" charset="0"/>
              </a:rPr>
              <a:t> | </a:t>
            </a:r>
            <a:r>
              <a:rPr lang="en-US" sz="4000" b="0" dirty="0" smtClean="0">
                <a:solidFill>
                  <a:srgbClr val="92D050"/>
                </a:solidFill>
                <a:latin typeface="HalvettLight" pitchFamily="2" charset="0"/>
              </a:rPr>
              <a:t>whereslou.com</a:t>
            </a:r>
            <a:r>
              <a:rPr lang="en-US" sz="4000" b="0" dirty="0" smtClean="0">
                <a:solidFill>
                  <a:srgbClr val="139D20"/>
                </a:solidFill>
                <a:latin typeface="HalvettLight" pitchFamily="2" charset="0"/>
              </a:rPr>
              <a:t> 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04800" y="685800"/>
            <a:ext cx="868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/>
                <a:ea typeface="+mj-ea"/>
                <a:cs typeface="+mj-cs"/>
              </a:rPr>
              <a:t>TCCC </a:t>
            </a:r>
            <a:r>
              <a:rPr kumimoji="0" lang="en-US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/>
                <a:ea typeface="+mj-ea"/>
                <a:cs typeface="+mj-cs"/>
              </a:rPr>
              <a:t>Evals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HalvettLight"/>
                <a:ea typeface="+mj-ea"/>
                <a:cs typeface="+mj-cs"/>
              </a:rPr>
              <a:t> | 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alvettLight"/>
                <a:ea typeface="+mj-ea"/>
                <a:cs typeface="+mj-cs"/>
              </a:rPr>
              <a:t>tccc.agilevent.com |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HalvettLight"/>
                <a:ea typeface="+mj-ea"/>
                <a:cs typeface="+mj-cs"/>
              </a:rPr>
              <a:t>Mobile Friendly! 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HalvettLigh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en-US" b="1" dirty="0" smtClean="0"/>
              <a:t>The Format</a:t>
            </a:r>
            <a:endParaRPr lang="en-US" b="1" dirty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0" y="1981200"/>
            <a:ext cx="8915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1">
              <a:spcBef>
                <a:spcPct val="0"/>
              </a:spcBef>
            </a:pPr>
            <a:r>
              <a:rPr lang="en-US" sz="3600" b="0" kern="0" dirty="0" smtClean="0">
                <a:solidFill>
                  <a:srgbClr val="92D050"/>
                </a:solidFill>
                <a:latin typeface="+mj-lt"/>
                <a:ea typeface="+mj-ea"/>
                <a:cs typeface="+mj-cs"/>
              </a:rPr>
              <a:t>Code First</a:t>
            </a:r>
          </a:p>
          <a:p>
            <a:pPr lvl="1">
              <a:spcBef>
                <a:spcPct val="0"/>
              </a:spcBef>
            </a:pPr>
            <a:endParaRPr lang="en-US" sz="3600" b="0" kern="0" dirty="0" smtClean="0">
              <a:solidFill>
                <a:srgbClr val="92D050"/>
              </a:solidFill>
              <a:latin typeface="+mj-lt"/>
              <a:ea typeface="+mj-ea"/>
              <a:cs typeface="+mj-cs"/>
            </a:endParaRPr>
          </a:p>
          <a:p>
            <a:pPr lvl="1">
              <a:spcBef>
                <a:spcPct val="0"/>
              </a:spcBef>
            </a:pPr>
            <a:r>
              <a:rPr kumimoji="0" lang="en-US" sz="3600" b="0" i="0" strike="noStrike" kern="0" cap="none" spc="0" normalizeH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Setup Second</a:t>
            </a:r>
          </a:p>
          <a:p>
            <a:pPr lvl="1">
              <a:spcBef>
                <a:spcPct val="0"/>
              </a:spcBef>
            </a:pPr>
            <a:endParaRPr lang="en-US" sz="3600" b="0" kern="0" baseline="0" dirty="0" smtClean="0">
              <a:solidFill>
                <a:srgbClr val="92D050"/>
              </a:solidFill>
              <a:latin typeface="+mj-lt"/>
              <a:ea typeface="+mj-ea"/>
              <a:cs typeface="+mj-cs"/>
            </a:endParaRPr>
          </a:p>
          <a:p>
            <a:pPr lvl="1">
              <a:spcBef>
                <a:spcPct val="0"/>
              </a:spcBef>
            </a:pPr>
            <a:r>
              <a:rPr kumimoji="0" lang="en-US" sz="3600" b="0" i="0" strike="noStrike" kern="0" cap="none" spc="0" normalizeH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More Code</a:t>
            </a:r>
            <a:endParaRPr kumimoji="0" lang="en-US" sz="3600" b="0" i="0" strike="noStrike" kern="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Why Another View Engine?</a:t>
            </a:r>
            <a:endParaRPr lang="en-US" sz="4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609600"/>
            <a:ext cx="5629275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Brief History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772400" y="5943600"/>
            <a:ext cx="6447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hlinkClick r:id="rId4"/>
              </a:rPr>
              <a:t>source</a:t>
            </a:r>
            <a:endParaRPr lang="en-US" sz="1200" b="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914400"/>
            <a:ext cx="2819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bg1"/>
                </a:solidFill>
              </a:rPr>
              <a:t> Created by Louis DeJardin 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bg1"/>
                </a:solidFill>
              </a:rPr>
              <a:t>Discussion on Phil </a:t>
            </a:r>
            <a:r>
              <a:rPr lang="en-US" sz="2400" b="0" dirty="0" err="1" smtClean="0">
                <a:solidFill>
                  <a:schemeClr val="bg1"/>
                </a:solidFill>
              </a:rPr>
              <a:t>Haacks</a:t>
            </a:r>
            <a:r>
              <a:rPr lang="en-US" sz="2400" b="0" dirty="0" smtClean="0">
                <a:solidFill>
                  <a:schemeClr val="bg1"/>
                </a:solidFill>
              </a:rPr>
              <a:t> Blog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bg1"/>
                </a:solidFill>
              </a:rPr>
              <a:t> Topic: Code Based Repeaters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bg1"/>
                </a:solidFill>
              </a:rPr>
              <a:t> &lt;% … %&gt; syntax is ugly</a:t>
            </a:r>
          </a:p>
          <a:p>
            <a:pPr algn="l"/>
            <a:endParaRPr lang="en-US" sz="2400" b="0" dirty="0">
              <a:solidFill>
                <a:schemeClr val="bg1"/>
              </a:solidFill>
            </a:endParaRPr>
          </a:p>
        </p:txBody>
      </p:sp>
      <p:sp>
        <p:nvSpPr>
          <p:cNvPr id="8" name="Right Arrow 7"/>
          <p:cNvSpPr/>
          <p:nvPr/>
        </p:nvSpPr>
        <p:spPr bwMode="auto">
          <a:xfrm rot="20346161">
            <a:off x="2514600" y="5486400"/>
            <a:ext cx="533400" cy="4572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5029200"/>
            <a:ext cx="22098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0" dirty="0" smtClean="0">
                <a:solidFill>
                  <a:srgbClr val="92D050"/>
                </a:solidFill>
              </a:rPr>
              <a:t>Spark was </a:t>
            </a:r>
          </a:p>
          <a:p>
            <a:pPr algn="r"/>
            <a:r>
              <a:rPr lang="en-US" b="0" dirty="0" smtClean="0">
                <a:solidFill>
                  <a:srgbClr val="92D050"/>
                </a:solidFill>
              </a:rPr>
              <a:t>Born here</a:t>
            </a:r>
            <a:endParaRPr lang="en-US" b="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533400" y="1676400"/>
            <a:ext cx="23622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bg1"/>
                </a:solidFill>
                <a:latin typeface="HalvettLight" pitchFamily="2" charset="0"/>
                <a:ea typeface="+mj-ea"/>
                <a:cs typeface="+mj-cs"/>
              </a:rPr>
              <a:t>Wants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alvettLight" pitchFamily="2" charset="0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0" y="1752600"/>
            <a:ext cx="5644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dirty="0" smtClean="0">
                <a:solidFill>
                  <a:srgbClr val="92D050"/>
                </a:solidFill>
                <a:latin typeface="HalvettLight" pitchFamily="2" charset="0"/>
              </a:rPr>
              <a:t>HTML Dominate the Flow</a:t>
            </a:r>
            <a:endParaRPr lang="en-US" sz="3600" dirty="0">
              <a:solidFill>
                <a:srgbClr val="92D050"/>
              </a:solidFill>
              <a:latin typeface="HalvettLight" pitchFamily="2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42230" y="2438400"/>
            <a:ext cx="5644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dirty="0" smtClean="0">
                <a:solidFill>
                  <a:srgbClr val="92D050"/>
                </a:solidFill>
                <a:latin typeface="HalvettLight" pitchFamily="2" charset="0"/>
              </a:rPr>
              <a:t>Clean</a:t>
            </a:r>
            <a:endParaRPr lang="en-US" sz="3600" dirty="0">
              <a:solidFill>
                <a:srgbClr val="92D050"/>
              </a:solidFill>
              <a:latin typeface="HalvettLight" pitchFamily="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2230" y="3124200"/>
            <a:ext cx="5644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dirty="0" smtClean="0">
                <a:solidFill>
                  <a:srgbClr val="92D050"/>
                </a:solidFill>
                <a:latin typeface="HalvettLight" pitchFamily="2" charset="0"/>
              </a:rPr>
              <a:t>Rich Feature Set</a:t>
            </a:r>
            <a:endParaRPr lang="en-US" sz="3600" dirty="0">
              <a:solidFill>
                <a:srgbClr val="92D050"/>
              </a:solidFill>
              <a:latin typeface="HalvettLight" pitchFamily="2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48000" y="3810000"/>
            <a:ext cx="5644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dirty="0" smtClean="0">
                <a:solidFill>
                  <a:srgbClr val="92D050"/>
                </a:solidFill>
                <a:latin typeface="HalvettLight" pitchFamily="2" charset="0"/>
              </a:rPr>
              <a:t>Simple</a:t>
            </a:r>
            <a:endParaRPr lang="en-US" sz="3600" dirty="0">
              <a:solidFill>
                <a:srgbClr val="92D050"/>
              </a:solidFill>
              <a:latin typeface="HalvettLight" pitchFamily="2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48000" y="4459069"/>
            <a:ext cx="5644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dirty="0" smtClean="0">
                <a:solidFill>
                  <a:srgbClr val="92D050"/>
                </a:solidFill>
                <a:latin typeface="HalvettLight" pitchFamily="2" charset="0"/>
              </a:rPr>
              <a:t>Easy To Read</a:t>
            </a:r>
            <a:endParaRPr lang="en-US" sz="3600" dirty="0">
              <a:solidFill>
                <a:srgbClr val="92D050"/>
              </a:solidFill>
              <a:latin typeface="HalvettLight" pitchFamily="2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42230" y="5144869"/>
            <a:ext cx="56445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600" dirty="0" smtClean="0">
                <a:solidFill>
                  <a:srgbClr val="92D050"/>
                </a:solidFill>
                <a:latin typeface="HalvettLight" pitchFamily="2" charset="0"/>
              </a:rPr>
              <a:t>Easy To Test (Acceptance)</a:t>
            </a:r>
            <a:endParaRPr lang="en-US" sz="3600" dirty="0">
              <a:solidFill>
                <a:srgbClr val="92D050"/>
              </a:solidFill>
              <a:latin typeface="HalvettLight" pitchFamily="2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849881" y="1371600"/>
            <a:ext cx="45719" cy="46482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800" dirty="0" smtClean="0"/>
              <a:t>How is it clean and seamless?</a:t>
            </a:r>
            <a:endParaRPr lang="en-US" sz="4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dc09_slide_template">
  <a:themeElements>
    <a:clrScheme name="mdc08_slides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dc08_slides_template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dc08_slides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dc08_slides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dc08_slides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dc08_slides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dc08_slides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dc08_slides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dc08_slides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dc08_slides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dc08_slides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dc08_slides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dc08_slides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dc08_slides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mdc09_slide_template</Template>
  <TotalTime>818</TotalTime>
  <Words>577</Words>
  <Application>Microsoft Office PowerPoint</Application>
  <PresentationFormat>On-screen Show (4:3)</PresentationFormat>
  <Paragraphs>192</Paragraphs>
  <Slides>41</Slides>
  <Notes>40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mdc09_slide_template</vt:lpstr>
      <vt:lpstr>ASP.NET MVC w/ Spark View Engine Donn Felker Independent Consultant</vt:lpstr>
      <vt:lpstr>Slide 2</vt:lpstr>
      <vt:lpstr>TCCC Evals | tccc.agilevent.com | Mobile Friendly! </vt:lpstr>
      <vt:lpstr>Assumptions</vt:lpstr>
      <vt:lpstr>The Format</vt:lpstr>
      <vt:lpstr>Why Another View Engine?</vt:lpstr>
      <vt:lpstr>Brief History</vt:lpstr>
      <vt:lpstr>Slide 8</vt:lpstr>
      <vt:lpstr>How is it clean and seamless?</vt:lpstr>
      <vt:lpstr>MVC View Engine | Tag Soup</vt:lpstr>
      <vt:lpstr>Spark View Engine | HTML Dominates</vt:lpstr>
      <vt:lpstr>Spark Basics</vt:lpstr>
      <vt:lpstr>Accessing Data</vt:lpstr>
      <vt:lpstr>Accessing Data | ViewData</vt:lpstr>
      <vt:lpstr>Accessing Data | Models</vt:lpstr>
      <vt:lpstr>Inline Code</vt:lpstr>
      <vt:lpstr>Inline Code Cont.</vt:lpstr>
      <vt:lpstr>Demo</vt:lpstr>
      <vt:lpstr>Conditionals</vt:lpstr>
      <vt:lpstr>If / Else</vt:lpstr>
      <vt:lpstr>Test</vt:lpstr>
      <vt:lpstr>Attribute Conditionals</vt:lpstr>
      <vt:lpstr>Looping</vt:lpstr>
      <vt:lpstr>Looping (for each)</vt:lpstr>
      <vt:lpstr>Looping (output)</vt:lpstr>
      <vt:lpstr>Demo</vt:lpstr>
      <vt:lpstr>Setting up Spark </vt:lpstr>
      <vt:lpstr>The Bits</vt:lpstr>
      <vt:lpstr>File System</vt:lpstr>
      <vt:lpstr>Registering Spark</vt:lpstr>
      <vt:lpstr>Organizing Content</vt:lpstr>
      <vt:lpstr>Named Content Areas</vt:lpstr>
      <vt:lpstr>Named Content Cont</vt:lpstr>
      <vt:lpstr>Named Content Output</vt:lpstr>
      <vt:lpstr>Named Content - Once</vt:lpstr>
      <vt:lpstr>Named Content - Once</vt:lpstr>
      <vt:lpstr>Partials</vt:lpstr>
      <vt:lpstr>Demo</vt:lpstr>
      <vt:lpstr>There’s More </vt:lpstr>
      <vt:lpstr>TCCC Evals | tccc.agilevent.com | Mobile Friendly! </vt:lpstr>
      <vt:lpstr>Slide 41</vt:lpstr>
    </vt:vector>
  </TitlesOfParts>
  <Company>Magenic Technologies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ASP.NET MVC w/ Spark View Engine Donn Felker Magenic Senior Consultant</dc:title>
  <dc:creator>magenic</dc:creator>
  <cp:lastModifiedBy>magenic</cp:lastModifiedBy>
  <cp:revision>143</cp:revision>
  <dcterms:created xsi:type="dcterms:W3CDTF">2009-09-29T11:23:53Z</dcterms:created>
  <dcterms:modified xsi:type="dcterms:W3CDTF">2009-10-24T18:41:38Z</dcterms:modified>
</cp:coreProperties>
</file>